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84" r:id="rId4"/>
    <p:sldId id="271" r:id="rId5"/>
    <p:sldId id="285" r:id="rId6"/>
    <p:sldId id="272" r:id="rId7"/>
    <p:sldId id="275" r:id="rId8"/>
    <p:sldId id="260" r:id="rId9"/>
    <p:sldId id="277" r:id="rId10"/>
    <p:sldId id="278" r:id="rId11"/>
    <p:sldId id="279" r:id="rId12"/>
    <p:sldId id="280" r:id="rId13"/>
    <p:sldId id="281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FFFF"/>
    <a:srgbClr val="FFFF66"/>
    <a:srgbClr val="00CC00"/>
    <a:srgbClr val="66FF99"/>
    <a:srgbClr val="CC66FF"/>
    <a:srgbClr val="CC99FF"/>
    <a:srgbClr val="FFCCFF"/>
    <a:srgbClr val="FF9966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32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Temp\bat\&#1043;&#1055;%20&#1041;&#1077;&#1088;&#1077;&#1079;&#1086;&#1074;&#1086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Windows\Temp\bat\&#1043;&#1055;%20&#1041;&#1077;&#1088;&#1077;&#1079;&#1086;&#1074;&#1086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1\Desktop\&#1048;&#1089;&#1087;&#1086;&#1083;&#1085;&#1077;&#1085;&#1080;&#1077;%20&#1087;&#1086;%20&#1088;&#1072;&#1079;&#1076;&#1077;&#1083;&#1072;&#1084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48;&#1089;&#1087;&#1086;&#1083;&#1085;&#1077;&#1085;&#1080;&#1077;%20&#1087;&#1086;%20&#1088;&#1072;&#1079;&#1076;&#1077;&#1083;&#1072;&#1084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48;&#1089;&#1087;&#1086;&#1083;&#1085;&#1077;&#1085;&#1080;&#1077;%20&#1087;&#1086;%20&#1088;&#1072;&#1079;&#1076;&#1077;&#1083;&#1072;&#1084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48;&#1089;&#1087;&#1086;&#1083;&#1085;&#1077;&#1085;&#1080;&#1077;%20&#1087;&#1086;%20&#1088;&#1072;&#1079;&#1076;&#1077;&#1083;&#1072;&#1084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48;&#1089;&#1087;&#1086;&#1083;&#1085;&#1077;&#1085;&#1080;&#1077;%20&#1087;&#1086;%20&#1088;&#1072;&#1079;&#1076;&#1077;&#1083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Лист1!$A$4</c:f>
              <c:strCache>
                <c:ptCount val="1"/>
              </c:strCache>
            </c:strRef>
          </c:tx>
          <c:cat>
            <c:strRef>
              <c:f>Лист1!$B$3:$E$3</c:f>
              <c:strCache>
                <c:ptCount val="4"/>
                <c:pt idx="0">
                  <c:v>Исполнено за 2015 год</c:v>
                </c:pt>
                <c:pt idx="1">
                  <c:v>Исполнено за 2016 год</c:v>
                </c:pt>
                <c:pt idx="2">
                  <c:v>Уточненный бюджет на 2017 год</c:v>
                </c:pt>
                <c:pt idx="3">
                  <c:v>Исполненно за 2017 год</c:v>
                </c:pt>
              </c:strCache>
            </c:strRef>
          </c:cat>
          <c:val>
            <c:numRef>
              <c:f>Лист1!$B$4:$E$4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Лист1!$A$5</c:f>
              <c:strCache>
                <c:ptCount val="1"/>
                <c:pt idx="0">
                  <c:v> Доходы</c:v>
                </c:pt>
              </c:strCache>
            </c:strRef>
          </c:tx>
          <c:cat>
            <c:strRef>
              <c:f>Лист1!$B$3:$E$3</c:f>
              <c:strCache>
                <c:ptCount val="4"/>
                <c:pt idx="0">
                  <c:v>Исполнено за 2015 год</c:v>
                </c:pt>
                <c:pt idx="1">
                  <c:v>Исполнено за 2016 год</c:v>
                </c:pt>
                <c:pt idx="2">
                  <c:v>Уточненный бюджет на 2017 год</c:v>
                </c:pt>
                <c:pt idx="3">
                  <c:v>Исполненно за 2017 год</c:v>
                </c:pt>
              </c:strCache>
            </c:strRef>
          </c:cat>
          <c:val>
            <c:numRef>
              <c:f>Лист1!$B$5:$E$5</c:f>
              <c:numCache>
                <c:formatCode>#,##0.0</c:formatCode>
                <c:ptCount val="4"/>
                <c:pt idx="0">
                  <c:v>106.7</c:v>
                </c:pt>
                <c:pt idx="1">
                  <c:v>109.7</c:v>
                </c:pt>
                <c:pt idx="2">
                  <c:v>102.8</c:v>
                </c:pt>
                <c:pt idx="3">
                  <c:v>98.8</c:v>
                </c:pt>
              </c:numCache>
            </c:numRef>
          </c:val>
        </c:ser>
        <c:ser>
          <c:idx val="2"/>
          <c:order val="2"/>
          <c:tx>
            <c:strRef>
              <c:f>Лист1!$A$6</c:f>
              <c:strCache>
                <c:ptCount val="1"/>
                <c:pt idx="0">
                  <c:v>Расходы</c:v>
                </c:pt>
              </c:strCache>
            </c:strRef>
          </c:tx>
          <c:cat>
            <c:strRef>
              <c:f>Лист1!$B$3:$E$3</c:f>
              <c:strCache>
                <c:ptCount val="4"/>
                <c:pt idx="0">
                  <c:v>Исполнено за 2015 год</c:v>
                </c:pt>
                <c:pt idx="1">
                  <c:v>Исполнено за 2016 год</c:v>
                </c:pt>
                <c:pt idx="2">
                  <c:v>Уточненный бюджет на 2017 год</c:v>
                </c:pt>
                <c:pt idx="3">
                  <c:v>Исполненно за 2017 год</c:v>
                </c:pt>
              </c:strCache>
            </c:strRef>
          </c:cat>
          <c:val>
            <c:numRef>
              <c:f>Лист1!$B$6:$E$6</c:f>
              <c:numCache>
                <c:formatCode>#,##0.0</c:formatCode>
                <c:ptCount val="4"/>
                <c:pt idx="0">
                  <c:v>110.5</c:v>
                </c:pt>
                <c:pt idx="1">
                  <c:v>111</c:v>
                </c:pt>
                <c:pt idx="2">
                  <c:v>104</c:v>
                </c:pt>
                <c:pt idx="3">
                  <c:v>91.8</c:v>
                </c:pt>
              </c:numCache>
            </c:numRef>
          </c:val>
        </c:ser>
        <c:ser>
          <c:idx val="3"/>
          <c:order val="3"/>
          <c:tx>
            <c:strRef>
              <c:f>Лист1!$A$7</c:f>
              <c:strCache>
                <c:ptCount val="1"/>
                <c:pt idx="0">
                  <c:v>Дефицит (-), профицит (+)</c:v>
                </c:pt>
              </c:strCache>
            </c:strRef>
          </c:tx>
          <c:cat>
            <c:strRef>
              <c:f>Лист1!$B$3:$E$3</c:f>
              <c:strCache>
                <c:ptCount val="4"/>
                <c:pt idx="0">
                  <c:v>Исполнено за 2015 год</c:v>
                </c:pt>
                <c:pt idx="1">
                  <c:v>Исполнено за 2016 год</c:v>
                </c:pt>
                <c:pt idx="2">
                  <c:v>Уточненный бюджет на 2017 год</c:v>
                </c:pt>
                <c:pt idx="3">
                  <c:v>Исполненно за 2017 год</c:v>
                </c:pt>
              </c:strCache>
            </c:strRef>
          </c:cat>
          <c:val>
            <c:numRef>
              <c:f>Лист1!$B$7:$E$7</c:f>
              <c:numCache>
                <c:formatCode>#,##0.0</c:formatCode>
                <c:ptCount val="4"/>
                <c:pt idx="0">
                  <c:v>-3.8</c:v>
                </c:pt>
                <c:pt idx="1">
                  <c:v>-1.3</c:v>
                </c:pt>
                <c:pt idx="2">
                  <c:v>-1.2</c:v>
                </c:pt>
                <c:pt idx="3">
                  <c:v>7</c:v>
                </c:pt>
              </c:numCache>
            </c:numRef>
          </c:val>
        </c:ser>
        <c:gapWidth val="75"/>
        <c:overlap val="-25"/>
        <c:axId val="202418816"/>
        <c:axId val="240268800"/>
      </c:barChart>
      <c:catAx>
        <c:axId val="202418816"/>
        <c:scaling>
          <c:orientation val="minMax"/>
        </c:scaling>
        <c:axPos val="b"/>
        <c:majorTickMark val="none"/>
        <c:tickLblPos val="nextTo"/>
        <c:crossAx val="240268800"/>
        <c:crosses val="autoZero"/>
        <c:auto val="1"/>
        <c:lblAlgn val="ctr"/>
        <c:lblOffset val="100"/>
      </c:catAx>
      <c:valAx>
        <c:axId val="24026880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202418816"/>
        <c:crosses val="autoZero"/>
        <c:crossBetween val="between"/>
      </c:valAx>
    </c:plotArea>
    <c:legend>
      <c:legendPos val="b"/>
      <c:legendEntry>
        <c:idx val="0"/>
        <c:delete val="1"/>
      </c:legendEntry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Лист2!$A$25:$A$27</c:f>
              <c:strCache>
                <c:ptCount val="3"/>
                <c:pt idx="0">
                  <c:v>Налоговые доходы - 46,9 млн. рублей</c:v>
                </c:pt>
                <c:pt idx="1">
                  <c:v>Неналоговые доходы - 4,3 млн. рублей</c:v>
                </c:pt>
                <c:pt idx="2">
                  <c:v>Безвозмездные поступления - 47,7 </c:v>
                </c:pt>
              </c:strCache>
            </c:strRef>
          </c:cat>
          <c:val>
            <c:numRef>
              <c:f>Лист2!$B$25:$B$27</c:f>
              <c:numCache>
                <c:formatCode>0.0</c:formatCode>
                <c:ptCount val="3"/>
                <c:pt idx="0">
                  <c:v>46.889000000000003</c:v>
                </c:pt>
                <c:pt idx="1">
                  <c:v>4.3</c:v>
                </c:pt>
                <c:pt idx="2">
                  <c:v>47.6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6534080457362776"/>
          <c:y val="0.45678972177694577"/>
          <c:w val="0.3259852958050205"/>
          <c:h val="0.4719134381894079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1004264553483128"/>
          <c:y val="0.14524478761619125"/>
          <c:w val="0.87208087990223249"/>
          <c:h val="0.48248463536257757"/>
        </c:manualLayout>
      </c:layout>
      <c:bar3DChart>
        <c:barDir val="col"/>
        <c:grouping val="clustered"/>
        <c:ser>
          <c:idx val="0"/>
          <c:order val="0"/>
          <c:tx>
            <c:strRef>
              <c:f>Лист3!$E$1</c:f>
              <c:strCache>
                <c:ptCount val="1"/>
                <c:pt idx="0">
                  <c:v>Исполнение за  2016 год</c:v>
                </c:pt>
              </c:strCache>
            </c:strRef>
          </c:tx>
          <c:dLbls>
            <c:dLbl>
              <c:idx val="0"/>
              <c:layout>
                <c:manualLayout>
                  <c:x val="1.5902149305814867E-2"/>
                  <c:y val="-1.6461133948079843E-2"/>
                </c:manualLayout>
              </c:layout>
              <c:showVal val="1"/>
            </c:dLbl>
            <c:dLbl>
              <c:idx val="1"/>
              <c:layout>
                <c:manualLayout>
                  <c:x val="2.8912998737845156E-3"/>
                  <c:y val="-1.8812724512091251E-2"/>
                </c:manualLayout>
              </c:layout>
              <c:showVal val="1"/>
            </c:dLbl>
            <c:dLbl>
              <c:idx val="3"/>
              <c:layout>
                <c:manualLayout>
                  <c:x val="7.2282496844613122E-3"/>
                  <c:y val="-1.8812724512091251E-2"/>
                </c:manualLayout>
              </c:layout>
              <c:showVal val="1"/>
            </c:dLbl>
            <c:dLbl>
              <c:idx val="4"/>
              <c:layout>
                <c:manualLayout>
                  <c:x val="1.4456499368922602E-3"/>
                  <c:y val="-1.6461133948079843E-2"/>
                </c:manualLayout>
              </c:layout>
              <c:showVal val="1"/>
            </c:dLbl>
            <c:dLbl>
              <c:idx val="5"/>
              <c:layout>
                <c:manualLayout>
                  <c:x val="1.0119549558245698E-2"/>
                  <c:y val="-2.1164315076102655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Лист3!$D$2:$D$7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 и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Лист3!$E$2:$E$7</c:f>
              <c:numCache>
                <c:formatCode>0.0</c:formatCode>
                <c:ptCount val="6"/>
                <c:pt idx="0">
                  <c:v>22.880099999999963</c:v>
                </c:pt>
                <c:pt idx="1">
                  <c:v>0.33400000000000063</c:v>
                </c:pt>
                <c:pt idx="2">
                  <c:v>18.691599999999987</c:v>
                </c:pt>
                <c:pt idx="3">
                  <c:v>54.241100000000003</c:v>
                </c:pt>
                <c:pt idx="4">
                  <c:v>0.68459999999999999</c:v>
                </c:pt>
                <c:pt idx="5">
                  <c:v>0.14369999999999999</c:v>
                </c:pt>
              </c:numCache>
            </c:numRef>
          </c:val>
        </c:ser>
        <c:ser>
          <c:idx val="1"/>
          <c:order val="1"/>
          <c:tx>
            <c:strRef>
              <c:f>Лист3!$F$1</c:f>
              <c:strCache>
                <c:ptCount val="1"/>
                <c:pt idx="0">
                  <c:v>Исполнено за 2017 год</c:v>
                </c:pt>
              </c:strCache>
            </c:strRef>
          </c:tx>
          <c:dLbls>
            <c:dLbl>
              <c:idx val="0"/>
              <c:layout>
                <c:manualLayout>
                  <c:x val="2.1471044280104233E-2"/>
                  <c:y val="-1.4109543384068441E-2"/>
                </c:manualLayout>
              </c:layout>
              <c:showVal val="1"/>
            </c:dLbl>
            <c:dLbl>
              <c:idx val="1"/>
              <c:layout>
                <c:manualLayout>
                  <c:x val="4.6009380600223167E-3"/>
                  <c:y val="-7.0547716920342342E-3"/>
                </c:manualLayout>
              </c:layout>
              <c:showVal val="1"/>
            </c:dLbl>
            <c:dLbl>
              <c:idx val="2"/>
              <c:layout>
                <c:manualLayout>
                  <c:x val="1.8403752240089305E-2"/>
                  <c:y val="-2.1164315076102655E-2"/>
                </c:manualLayout>
              </c:layout>
              <c:showVal val="1"/>
            </c:dLbl>
            <c:dLbl>
              <c:idx val="3"/>
              <c:layout>
                <c:manualLayout>
                  <c:x val="1.6870106220081827E-2"/>
                  <c:y val="-1.8812724512091251E-2"/>
                </c:manualLayout>
              </c:layout>
              <c:showVal val="1"/>
            </c:dLbl>
            <c:dLbl>
              <c:idx val="4"/>
              <c:layout>
                <c:manualLayout>
                  <c:x val="9.2018761200446334E-3"/>
                  <c:y val="-1.4109543384068441E-2"/>
                </c:manualLayout>
              </c:layout>
              <c:showVal val="1"/>
            </c:dLbl>
            <c:dLbl>
              <c:idx val="5"/>
              <c:layout>
                <c:manualLayout>
                  <c:x val="1.5336460200074386E-2"/>
                  <c:y val="-1.6461133948079843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Лист3!$D$2:$D$7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 и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Лист3!$F$2:$F$7</c:f>
              <c:numCache>
                <c:formatCode>0.0</c:formatCode>
                <c:ptCount val="6"/>
                <c:pt idx="0">
                  <c:v>17.1326</c:v>
                </c:pt>
                <c:pt idx="1">
                  <c:v>1.3190999999999979</c:v>
                </c:pt>
                <c:pt idx="2">
                  <c:v>34.386900000000004</c:v>
                </c:pt>
                <c:pt idx="3">
                  <c:v>38.503300000000003</c:v>
                </c:pt>
                <c:pt idx="4">
                  <c:v>0.27790000000000031</c:v>
                </c:pt>
                <c:pt idx="5">
                  <c:v>0.18140000000000031</c:v>
                </c:pt>
              </c:numCache>
            </c:numRef>
          </c:val>
        </c:ser>
        <c:dLbls>
          <c:showVal val="1"/>
        </c:dLbls>
        <c:shape val="box"/>
        <c:axId val="309334784"/>
        <c:axId val="311039488"/>
        <c:axId val="0"/>
      </c:bar3DChart>
      <c:catAx>
        <c:axId val="309334784"/>
        <c:scaling>
          <c:orientation val="minMax"/>
        </c:scaling>
        <c:delete val="1"/>
        <c:axPos val="b"/>
        <c:majorTickMark val="none"/>
        <c:tickLblPos val="none"/>
        <c:crossAx val="311039488"/>
        <c:crosses val="autoZero"/>
        <c:auto val="1"/>
        <c:lblAlgn val="ctr"/>
        <c:lblOffset val="100"/>
      </c:catAx>
      <c:valAx>
        <c:axId val="311039488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309334784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autoTitleDeleted val="1"/>
    <c:view3D>
      <c:rotX val="50"/>
      <c:rotY val="160"/>
      <c:perspective val="20"/>
    </c:view3D>
    <c:plotArea>
      <c:layout>
        <c:manualLayout>
          <c:layoutTarget val="inner"/>
          <c:xMode val="edge"/>
          <c:yMode val="edge"/>
          <c:x val="6.6386142280487351E-2"/>
          <c:y val="8.2096588033428397E-2"/>
          <c:w val="0.54727402973743566"/>
          <c:h val="0.82110938290807289"/>
        </c:manualLayout>
      </c:layout>
      <c:pie3DChart>
        <c:varyColors val="1"/>
        <c:ser>
          <c:idx val="0"/>
          <c:order val="0"/>
          <c:tx>
            <c:strRef>
              <c:f>Лист3!$E$1</c:f>
              <c:strCache>
                <c:ptCount val="1"/>
                <c:pt idx="0">
                  <c:v>Исполнено за 2017 год</c:v>
                </c:pt>
              </c:strCache>
            </c:strRef>
          </c:tx>
          <c:explosion val="6"/>
          <c:dPt>
            <c:idx val="4"/>
            <c:explosion val="58"/>
            <c:spPr>
              <a:solidFill>
                <a:srgbClr val="00CC00"/>
              </a:solidFill>
            </c:spPr>
          </c:dPt>
          <c:dPt>
            <c:idx val="5"/>
            <c:spPr>
              <a:solidFill>
                <a:srgbClr val="FFFF66"/>
              </a:solidFill>
            </c:spPr>
          </c:dPt>
          <c:dLbls>
            <c:dLbl>
              <c:idx val="0"/>
              <c:layout>
                <c:manualLayout>
                  <c:x val="-1.3249453764396521E-2"/>
                  <c:y val="2.0982043661815452E-2"/>
                </c:manualLayout>
              </c:layout>
              <c:showPercent val="1"/>
            </c:dLbl>
            <c:dLbl>
              <c:idx val="1"/>
              <c:layout>
                <c:manualLayout>
                  <c:x val="5.4680845646779908E-3"/>
                  <c:y val="6.9533169154044794E-4"/>
                </c:manualLayout>
              </c:layout>
              <c:showPercent val="1"/>
            </c:dLbl>
            <c:dLbl>
              <c:idx val="2"/>
              <c:layout>
                <c:manualLayout>
                  <c:x val="-1.4926003592193459E-2"/>
                  <c:y val="-3.1535847868755456E-4"/>
                </c:manualLayout>
              </c:layout>
              <c:showPercent val="1"/>
            </c:dLbl>
            <c:dLbl>
              <c:idx val="3"/>
              <c:layout>
                <c:manualLayout>
                  <c:x val="1.9980013794763586E-2"/>
                  <c:y val="-7.0392641558345598E-2"/>
                </c:manualLayout>
              </c:layout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b="1" smtClean="0"/>
                      <a:t>0</a:t>
                    </a:r>
                    <a:r>
                      <a:rPr lang="ru-RU" smtClean="0"/>
                      <a:t>,3</a:t>
                    </a:r>
                  </a:p>
                  <a:p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b="1" dirty="0" smtClean="0"/>
                      <a:t>0</a:t>
                    </a:r>
                    <a:r>
                      <a:rPr lang="ru-RU" dirty="0" smtClean="0"/>
                      <a:t>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Лист3!$D$2:$D$7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 и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Лист3!$E$2:$E$7</c:f>
              <c:numCache>
                <c:formatCode>0.0</c:formatCode>
                <c:ptCount val="6"/>
                <c:pt idx="0">
                  <c:v>17.1326</c:v>
                </c:pt>
                <c:pt idx="1">
                  <c:v>1.3190999999999982</c:v>
                </c:pt>
                <c:pt idx="2">
                  <c:v>34.386900000000004</c:v>
                </c:pt>
                <c:pt idx="3">
                  <c:v>38.503300000000003</c:v>
                </c:pt>
                <c:pt idx="4">
                  <c:v>0.27790000000000031</c:v>
                </c:pt>
                <c:pt idx="5">
                  <c:v>0.18140000000000028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624093850683257"/>
          <c:y val="2.7848950425261462E-2"/>
          <c:w val="0.32877215031663148"/>
          <c:h val="0.9712472148156378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autoTitleDeleted val="1"/>
    <c:plotArea>
      <c:layout>
        <c:manualLayout>
          <c:layoutTarget val="inner"/>
          <c:xMode val="edge"/>
          <c:yMode val="edge"/>
          <c:x val="0.46818156568462166"/>
          <c:y val="4.4092323075213991E-2"/>
          <c:w val="0.50849687500286844"/>
          <c:h val="0.94293934660854795"/>
        </c:manualLayout>
      </c:layout>
      <c:barChart>
        <c:barDir val="bar"/>
        <c:grouping val="clustered"/>
        <c:ser>
          <c:idx val="0"/>
          <c:order val="0"/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002060"/>
              </a:solidFill>
            </c:spPr>
          </c:dPt>
          <c:dPt>
            <c:idx val="5"/>
            <c:spPr>
              <a:solidFill>
                <a:srgbClr val="C00000"/>
              </a:solidFill>
            </c:spPr>
          </c:dPt>
          <c:dPt>
            <c:idx val="6"/>
            <c:spPr>
              <a:solidFill>
                <a:srgbClr val="FF0000"/>
              </a:solidFill>
            </c:spPr>
          </c:dPt>
          <c:dPt>
            <c:idx val="7"/>
            <c:spPr>
              <a:solidFill>
                <a:srgbClr val="00B050"/>
              </a:solidFill>
            </c:spPr>
          </c:dPt>
          <c:dPt>
            <c:idx val="9"/>
            <c:spPr>
              <a:solidFill>
                <a:srgbClr val="FFC000"/>
              </a:solidFill>
            </c:spPr>
          </c:dPt>
          <c:cat>
            <c:strRef>
              <c:f>Лист4!$J$2:$J$11</c:f>
              <c:strCache>
                <c:ptCount val="10"/>
                <c:pt idx="0">
                  <c:v>Развитие культуры и туризма</c:v>
                </c:pt>
                <c:pt idx="1">
                  <c:v>Содействие занятости населения </c:v>
                </c:pt>
                <c:pt idx="2">
                  <c:v>Развитие жилищно-коммунального комплекса и повышение энергетической эффективности</c:v>
                </c:pt>
                <c:pt idx="3">
                  <c:v>Обеспечение прав и законных интересов населения</c:v>
                </c:pt>
                <c:pt idx="4">
                  <c:v>Защита населения и территорий от чрезвычайных ситуаций, обеспечение пожарной безопасности </c:v>
                </c:pt>
                <c:pt idx="5">
                  <c:v>Информационное общество на территории</c:v>
                </c:pt>
                <c:pt idx="6">
                  <c:v>Развитие транспортной системы </c:v>
                </c:pt>
                <c:pt idx="7">
                  <c:v>Повышение эффективности муниципального управления </c:v>
                </c:pt>
                <c:pt idx="8">
                  <c:v>Благоустройство территории </c:v>
                </c:pt>
                <c:pt idx="9">
                  <c:v>Формирование современной городской среды муниципального образования</c:v>
                </c:pt>
              </c:strCache>
            </c:strRef>
          </c:cat>
          <c:val>
            <c:numRef>
              <c:f>Лист4!$K$2:$K$11</c:f>
              <c:numCache>
                <c:formatCode>0.0</c:formatCode>
                <c:ptCount val="10"/>
                <c:pt idx="0">
                  <c:v>0.27790000000000031</c:v>
                </c:pt>
                <c:pt idx="1">
                  <c:v>6.4201000000000006</c:v>
                </c:pt>
                <c:pt idx="2">
                  <c:v>25.560200000000002</c:v>
                </c:pt>
                <c:pt idx="3" formatCode="0.00">
                  <c:v>3.7100000000000001E-2</c:v>
                </c:pt>
                <c:pt idx="4">
                  <c:v>1.282</c:v>
                </c:pt>
                <c:pt idx="5">
                  <c:v>0.13250000000000001</c:v>
                </c:pt>
                <c:pt idx="6">
                  <c:v>27.785799999999934</c:v>
                </c:pt>
                <c:pt idx="7">
                  <c:v>15.171800000000001</c:v>
                </c:pt>
                <c:pt idx="8">
                  <c:v>11.1677</c:v>
                </c:pt>
                <c:pt idx="9">
                  <c:v>1.7753999999999981</c:v>
                </c:pt>
              </c:numCache>
            </c:numRef>
          </c:val>
        </c:ser>
        <c:dLbls>
          <c:showVal val="1"/>
        </c:dLbls>
        <c:gapWidth val="75"/>
        <c:axId val="321158528"/>
        <c:axId val="321168896"/>
      </c:barChart>
      <c:catAx>
        <c:axId val="321158528"/>
        <c:scaling>
          <c:orientation val="minMax"/>
        </c:scaling>
        <c:axPos val="l"/>
        <c:majorTickMark val="none"/>
        <c:tickLblPos val="nextTo"/>
        <c:crossAx val="321168896"/>
        <c:crosses val="autoZero"/>
        <c:auto val="1"/>
        <c:lblAlgn val="ctr"/>
        <c:lblOffset val="100"/>
      </c:catAx>
      <c:valAx>
        <c:axId val="321168896"/>
        <c:scaling>
          <c:orientation val="minMax"/>
        </c:scaling>
        <c:delete val="1"/>
        <c:axPos val="b"/>
        <c:numFmt formatCode="0.0" sourceLinked="1"/>
        <c:majorTickMark val="none"/>
        <c:tickLblPos val="none"/>
        <c:crossAx val="321158528"/>
        <c:crosses val="autoZero"/>
        <c:crossBetween val="between"/>
      </c:valAx>
    </c:plotArea>
    <c:plotVisOnly val="1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20"/>
      <c:rotY val="30"/>
      <c:perspective val="20"/>
    </c:view3D>
    <c:plotArea>
      <c:layout/>
      <c:pie3DChart>
        <c:varyColors val="1"/>
        <c:ser>
          <c:idx val="0"/>
          <c:order val="0"/>
          <c:explosion val="25"/>
          <c:dPt>
            <c:idx val="0"/>
            <c:explosion val="0"/>
          </c:dPt>
          <c:dLbls>
            <c:dLbl>
              <c:idx val="0"/>
              <c:layout>
                <c:manualLayout>
                  <c:x val="2.6195128645836813E-2"/>
                  <c:y val="6.1962812212784405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ru-RU" dirty="0" smtClean="0"/>
                      <a:t> млн. рублей (10</a:t>
                    </a:r>
                    <a:r>
                      <a:rPr lang="en-US" dirty="0" smtClean="0"/>
                      <a:t>%</a:t>
                    </a:r>
                    <a:r>
                      <a:rPr lang="ru-RU" dirty="0" smtClean="0"/>
                      <a:t>)</a:t>
                    </a:r>
                  </a:p>
                  <a:p>
                    <a:endParaRPr lang="en-US" dirty="0"/>
                  </a:p>
                </c:rich>
              </c:tx>
              <c:showVal val="1"/>
              <c:showPercent val="1"/>
            </c:dLbl>
            <c:dLbl>
              <c:idx val="1"/>
              <c:layout>
                <c:manualLayout>
                  <c:x val="-8.4560220332171726E-2"/>
                  <c:y val="-4.2088757814788387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en-US" dirty="0" smtClean="0"/>
                      <a:t>1,2 </a:t>
                    </a:r>
                    <a:r>
                      <a:rPr lang="ru-RU" dirty="0" smtClean="0"/>
                      <a:t> млн. рублей (90</a:t>
                    </a:r>
                    <a:r>
                      <a:rPr lang="en-US" dirty="0" smtClean="0"/>
                      <a:t>%</a:t>
                    </a:r>
                    <a:r>
                      <a:rPr lang="ru-RU" dirty="0" smtClean="0"/>
                      <a:t>)</a:t>
                    </a:r>
                    <a:endParaRPr lang="en-US" dirty="0"/>
                  </a:p>
                </c:rich>
              </c:tx>
              <c:showVal val="1"/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Percent val="1"/>
            <c:showLeaderLines val="1"/>
          </c:dLbls>
          <c:cat>
            <c:strRef>
              <c:f>Лист5!$G$11:$G$12</c:f>
              <c:strCache>
                <c:ptCount val="2"/>
                <c:pt idx="0">
                  <c:v>Неиспользованные ассигнования </c:v>
                </c:pt>
                <c:pt idx="1">
                  <c:v>Исполнено</c:v>
                </c:pt>
              </c:strCache>
            </c:strRef>
          </c:cat>
          <c:val>
            <c:numRef>
              <c:f>Лист5!$H$11:$H$12</c:f>
              <c:numCache>
                <c:formatCode>General</c:formatCode>
                <c:ptCount val="2"/>
                <c:pt idx="0">
                  <c:v>1.2</c:v>
                </c:pt>
                <c:pt idx="1">
                  <c:v>11.2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5686460294847893"/>
          <c:y val="0.18395683307915303"/>
          <c:w val="0.34090287436417138"/>
          <c:h val="0.58398561775964286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plotArea>
      <c:layout>
        <c:manualLayout>
          <c:layoutTarget val="inner"/>
          <c:xMode val="edge"/>
          <c:yMode val="edge"/>
          <c:x val="0.16662154673577087"/>
          <c:y val="8.2459494298907213E-2"/>
          <c:w val="0.82825168020153062"/>
          <c:h val="0.73342516902807664"/>
        </c:manualLayout>
      </c:layout>
      <c:ofPieChart>
        <c:ofPieType val="bar"/>
        <c:varyColors val="1"/>
        <c:ser>
          <c:idx val="0"/>
          <c:order val="0"/>
          <c:explosion val="8"/>
          <c:dPt>
            <c:idx val="0"/>
            <c:explosion val="0"/>
          </c:dPt>
          <c:dPt>
            <c:idx val="1"/>
            <c:spPr>
              <a:solidFill>
                <a:srgbClr val="00CC00"/>
              </a:solidFill>
            </c:spPr>
          </c:dPt>
          <c:dPt>
            <c:idx val="2"/>
            <c:explosion val="38"/>
            <c:spPr>
              <a:solidFill>
                <a:srgbClr val="00CC00"/>
              </a:solidFill>
            </c:spPr>
          </c:dPt>
          <c:dLbls>
            <c:dLbl>
              <c:idx val="0"/>
              <c:layout>
                <c:manualLayout>
                  <c:x val="1.6902405756790129E-3"/>
                  <c:y val="3.243009567711475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r>
                      <a:rPr lang="en-US" dirty="0" smtClean="0"/>
                      <a:t>,8</a:t>
                    </a:r>
                    <a:r>
                      <a:rPr lang="ru-RU" dirty="0" smtClean="0"/>
                      <a:t> млн. рублей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(8,4</a:t>
                    </a:r>
                    <a:r>
                      <a:rPr lang="en-US" dirty="0" smtClean="0"/>
                      <a:t>%</a:t>
                    </a:r>
                    <a:r>
                      <a:rPr lang="ru-RU" dirty="0" smtClean="0"/>
                      <a:t>)</a:t>
                    </a:r>
                    <a:endParaRPr lang="en-US" dirty="0"/>
                  </a:p>
                </c:rich>
              </c:tx>
              <c:dLblPos val="bestFit"/>
              <c:showVal val="1"/>
              <c:showPercent val="1"/>
            </c:dLbl>
            <c:dLbl>
              <c:idx val="1"/>
              <c:layout>
                <c:manualLayout>
                  <c:x val="-7.9007285669731645E-4"/>
                  <c:y val="2.8446666420278216E-3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Общее количество</a:t>
                    </a:r>
                    <a:r>
                      <a:rPr lang="ru-RU" sz="1400" baseline="0" dirty="0" smtClean="0">
                        <a:latin typeface="Times New Roman" pitchFamily="18" charset="0"/>
                        <a:cs typeface="Times New Roman" pitchFamily="18" charset="0"/>
                      </a:rPr>
                      <a:t> принятых на работу в рамках реализации программы составило 155 человек</a:t>
                    </a: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dLblPos val="bestFit"/>
              <c:showVal val="1"/>
              <c:showPercent val="1"/>
            </c:dLbl>
            <c:dLbl>
              <c:idx val="2"/>
              <c:layout>
                <c:manualLayout>
                  <c:x val="-0.27817357642992818"/>
                  <c:y val="-0.1766529025119304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6</a:t>
                    </a:r>
                    <a:r>
                      <a:rPr lang="en-US" dirty="0" smtClean="0"/>
                      <a:t>,4</a:t>
                    </a:r>
                    <a:r>
                      <a:rPr lang="ru-RU" dirty="0" smtClean="0"/>
                      <a:t> млн. рублей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(91,6</a:t>
                    </a:r>
                    <a:r>
                      <a:rPr lang="en-US" dirty="0" smtClean="0"/>
                      <a:t>%</a:t>
                    </a:r>
                    <a:r>
                      <a:rPr lang="ru-RU" dirty="0" smtClean="0"/>
                      <a:t>)</a:t>
                    </a:r>
                    <a:endParaRPr lang="en-US" dirty="0"/>
                  </a:p>
                </c:rich>
              </c:tx>
              <c:dLblPos val="bestFit"/>
              <c:showVal val="1"/>
              <c:showPercent val="1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estFit"/>
            <c:showVal val="1"/>
            <c:showPercent val="1"/>
            <c:showLeaderLines val="1"/>
          </c:dLbls>
          <c:cat>
            <c:strRef>
              <c:f>Лист5!$D$20:$D$21</c:f>
              <c:strCache>
                <c:ptCount val="2"/>
                <c:pt idx="0">
                  <c:v>Неиспользованные ассигнования </c:v>
                </c:pt>
                <c:pt idx="1">
                  <c:v>Исполнено</c:v>
                </c:pt>
              </c:strCache>
            </c:strRef>
          </c:cat>
          <c:val>
            <c:numRef>
              <c:f>Лист5!$E$20:$E$21</c:f>
              <c:numCache>
                <c:formatCode>0.0</c:formatCode>
                <c:ptCount val="2"/>
                <c:pt idx="0">
                  <c:v>0.8</c:v>
                </c:pt>
                <c:pt idx="1">
                  <c:v>6.4</c:v>
                </c:pt>
              </c:numCache>
            </c:numRef>
          </c:val>
        </c:ser>
        <c:gapWidth val="100"/>
        <c:secondPieSize val="75"/>
        <c:serLines/>
      </c:ofPieChart>
    </c:plotArea>
    <c:legend>
      <c:legendPos val="b"/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7A1D55-178F-4C3E-B236-28089270278A}" type="doc">
      <dgm:prSet loTypeId="urn:microsoft.com/office/officeart/2005/8/layout/hProcess9" loCatId="process" qsTypeId="urn:microsoft.com/office/officeart/2005/8/quickstyle/3d3" qsCatId="3D" csTypeId="urn:microsoft.com/office/officeart/2005/8/colors/accent1_2" csCatId="accent1" phldr="1"/>
      <dgm:spPr/>
    </dgm:pt>
    <dgm:pt modelId="{E9A03675-BB8C-4FAA-9208-0E00DDBFC062}">
      <dgm:prSet phldrT="[Текст]" custT="1"/>
      <dgm:spPr/>
      <dgm:t>
        <a:bodyPr/>
        <a:lstStyle/>
        <a:p>
          <a:r>
            <a:rPr lang="ru-RU" sz="1600" dirty="0" smtClean="0"/>
            <a:t>Исполнено - 25,6 млн. рублей (81,6%)</a:t>
          </a:r>
          <a:endParaRPr lang="ru-RU" sz="1600" dirty="0"/>
        </a:p>
      </dgm:t>
    </dgm:pt>
    <dgm:pt modelId="{5EDF3454-E261-4E96-9502-82C6729B767A}" type="parTrans" cxnId="{3FFC1326-3B13-491D-93AE-8E99479D5B5C}">
      <dgm:prSet/>
      <dgm:spPr/>
      <dgm:t>
        <a:bodyPr/>
        <a:lstStyle/>
        <a:p>
          <a:endParaRPr lang="ru-RU"/>
        </a:p>
      </dgm:t>
    </dgm:pt>
    <dgm:pt modelId="{33B93CA6-D37B-49C5-AF6B-E65EE8529325}" type="sibTrans" cxnId="{3FFC1326-3B13-491D-93AE-8E99479D5B5C}">
      <dgm:prSet/>
      <dgm:spPr/>
      <dgm:t>
        <a:bodyPr/>
        <a:lstStyle/>
        <a:p>
          <a:endParaRPr lang="ru-RU"/>
        </a:p>
      </dgm:t>
    </dgm:pt>
    <dgm:pt modelId="{2D27E68D-AED6-436F-A8DF-9E06014EA374}" type="pres">
      <dgm:prSet presAssocID="{EA7A1D55-178F-4C3E-B236-28089270278A}" presName="CompostProcess" presStyleCnt="0">
        <dgm:presLayoutVars>
          <dgm:dir/>
          <dgm:resizeHandles val="exact"/>
        </dgm:presLayoutVars>
      </dgm:prSet>
      <dgm:spPr/>
    </dgm:pt>
    <dgm:pt modelId="{30BF828D-1F95-4A5D-814F-9E5810BD5A86}" type="pres">
      <dgm:prSet presAssocID="{EA7A1D55-178F-4C3E-B236-28089270278A}" presName="arrow" presStyleLbl="bgShp" presStyleIdx="0" presStyleCnt="1" custLinFactNeighborX="-3708" custLinFactNeighborY="-4545"/>
      <dgm:spPr>
        <a:solidFill>
          <a:srgbClr val="00CC00"/>
        </a:solidFill>
      </dgm:spPr>
    </dgm:pt>
    <dgm:pt modelId="{27899050-2D7D-41AC-BA6C-9989F347D090}" type="pres">
      <dgm:prSet presAssocID="{EA7A1D55-178F-4C3E-B236-28089270278A}" presName="linearProcess" presStyleCnt="0"/>
      <dgm:spPr/>
    </dgm:pt>
    <dgm:pt modelId="{F311291C-D985-4B0C-A008-555469D49AF4}" type="pres">
      <dgm:prSet presAssocID="{E9A03675-BB8C-4FAA-9208-0E00DDBFC062}" presName="textNode" presStyleLbl="node1" presStyleIdx="0" presStyleCnt="1" custScaleX="113030" custLinFactNeighborX="-16714" custLinFactNeighborY="5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A0E7FE-118D-47DA-B09E-11A7392C0180}" type="presOf" srcId="{EA7A1D55-178F-4C3E-B236-28089270278A}" destId="{2D27E68D-AED6-436F-A8DF-9E06014EA374}" srcOrd="0" destOrd="0" presId="urn:microsoft.com/office/officeart/2005/8/layout/hProcess9"/>
    <dgm:cxn modelId="{3FFC1326-3B13-491D-93AE-8E99479D5B5C}" srcId="{EA7A1D55-178F-4C3E-B236-28089270278A}" destId="{E9A03675-BB8C-4FAA-9208-0E00DDBFC062}" srcOrd="0" destOrd="0" parTransId="{5EDF3454-E261-4E96-9502-82C6729B767A}" sibTransId="{33B93CA6-D37B-49C5-AF6B-E65EE8529325}"/>
    <dgm:cxn modelId="{355CDAE9-2527-4DA6-996A-49E9F4F0D131}" type="presOf" srcId="{E9A03675-BB8C-4FAA-9208-0E00DDBFC062}" destId="{F311291C-D985-4B0C-A008-555469D49AF4}" srcOrd="0" destOrd="0" presId="urn:microsoft.com/office/officeart/2005/8/layout/hProcess9"/>
    <dgm:cxn modelId="{51381AC2-B7BA-4290-A0D2-89BD91CC2874}" type="presParOf" srcId="{2D27E68D-AED6-436F-A8DF-9E06014EA374}" destId="{30BF828D-1F95-4A5D-814F-9E5810BD5A86}" srcOrd="0" destOrd="0" presId="urn:microsoft.com/office/officeart/2005/8/layout/hProcess9"/>
    <dgm:cxn modelId="{86DA36B3-F7F9-4EFC-9583-DE16379C757E}" type="presParOf" srcId="{2D27E68D-AED6-436F-A8DF-9E06014EA374}" destId="{27899050-2D7D-41AC-BA6C-9989F347D090}" srcOrd="1" destOrd="0" presId="urn:microsoft.com/office/officeart/2005/8/layout/hProcess9"/>
    <dgm:cxn modelId="{A515A054-4C9C-40B5-ABF5-CE4C642D8663}" type="presParOf" srcId="{27899050-2D7D-41AC-BA6C-9989F347D090}" destId="{F311291C-D985-4B0C-A008-555469D49AF4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330444-FC1B-43AB-B907-A5BF96C715A8}" type="doc">
      <dgm:prSet loTypeId="urn:microsoft.com/office/officeart/2005/8/layout/hierarchy2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AC709D4-3C46-46A1-BFB6-2B1F28C61358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Направление расходов</a:t>
          </a:r>
          <a:endParaRPr lang="ru-RU" sz="1600" b="1" dirty="0">
            <a:solidFill>
              <a:schemeClr val="tx1"/>
            </a:solidFill>
          </a:endParaRPr>
        </a:p>
      </dgm:t>
    </dgm:pt>
    <dgm:pt modelId="{DA030B51-F41F-4DF7-AAEE-8562B6394F9B}" type="parTrans" cxnId="{5CD0B0B7-09F1-4FAA-AAC2-E64EFB733693}">
      <dgm:prSet/>
      <dgm:spPr/>
      <dgm:t>
        <a:bodyPr/>
        <a:lstStyle/>
        <a:p>
          <a:endParaRPr lang="ru-RU"/>
        </a:p>
      </dgm:t>
    </dgm:pt>
    <dgm:pt modelId="{844EE8E9-8F08-4D39-9222-7EC7BF0309FF}" type="sibTrans" cxnId="{5CD0B0B7-09F1-4FAA-AAC2-E64EFB733693}">
      <dgm:prSet/>
      <dgm:spPr/>
      <dgm:t>
        <a:bodyPr/>
        <a:lstStyle/>
        <a:p>
          <a:endParaRPr lang="ru-RU"/>
        </a:p>
      </dgm:t>
    </dgm:pt>
    <dgm:pt modelId="{43174E27-6631-4145-ABD8-10CEEBC299E0}">
      <dgm:prSet phldrT="[Текст]"/>
      <dgm:spPr/>
      <dgm:t>
        <a:bodyPr/>
        <a:lstStyle/>
        <a:p>
          <a:r>
            <a:rPr lang="ru-RU" dirty="0" smtClean="0"/>
            <a:t>На возмещение недополученных доходов организациям предоставляющим населению коммунальные услуги (тепло, водоснабжение), жилищные услуги (</a:t>
          </a:r>
          <a:r>
            <a:rPr lang="ru-RU" dirty="0" err="1" smtClean="0">
              <a:effectLst/>
            </a:rPr>
            <a:t>услуги</a:t>
          </a:r>
          <a:r>
            <a:rPr lang="ru-RU" dirty="0" smtClean="0"/>
            <a:t> бани) – </a:t>
          </a:r>
          <a:r>
            <a:rPr lang="ru-RU" smtClean="0"/>
            <a:t>21,1 млн. </a:t>
          </a:r>
          <a:r>
            <a:rPr lang="ru-RU" dirty="0" smtClean="0"/>
            <a:t>рублей</a:t>
          </a:r>
          <a:endParaRPr lang="ru-RU" dirty="0"/>
        </a:p>
      </dgm:t>
    </dgm:pt>
    <dgm:pt modelId="{E4F53ADD-E2C4-4F6E-96A8-F5456F75D3D4}" type="parTrans" cxnId="{0F3DC8B8-FCAF-4FE8-A212-8A5E164129BA}">
      <dgm:prSet/>
      <dgm:spPr/>
      <dgm:t>
        <a:bodyPr/>
        <a:lstStyle/>
        <a:p>
          <a:endParaRPr lang="ru-RU" dirty="0"/>
        </a:p>
      </dgm:t>
    </dgm:pt>
    <dgm:pt modelId="{1E7692B0-9019-4BBE-8AF4-884BD0D8EDBD}" type="sibTrans" cxnId="{0F3DC8B8-FCAF-4FE8-A212-8A5E164129BA}">
      <dgm:prSet/>
      <dgm:spPr/>
      <dgm:t>
        <a:bodyPr/>
        <a:lstStyle/>
        <a:p>
          <a:endParaRPr lang="ru-RU"/>
        </a:p>
      </dgm:t>
    </dgm:pt>
    <dgm:pt modelId="{E1DC548D-1C4E-4BDC-92E3-87B72AC24B42}">
      <dgm:prSet phldrT="[Текст]"/>
      <dgm:spPr/>
      <dgm:t>
        <a:bodyPr/>
        <a:lstStyle/>
        <a:p>
          <a:r>
            <a:rPr lang="ru-RU" dirty="0" smtClean="0"/>
            <a:t>На подготовку систем коммунальной инфраструктуры к осенне-зимнему периоду (ремонт сетей тепло-, водоснабжения (с заменой ветхих сетей) – 4,5 млн.рублей</a:t>
          </a:r>
          <a:endParaRPr lang="ru-RU" dirty="0"/>
        </a:p>
      </dgm:t>
    </dgm:pt>
    <dgm:pt modelId="{145995C4-3A8C-46C5-81C4-7AFDFF17DECA}" type="parTrans" cxnId="{6BB9D24B-6891-45E5-B884-63657575BECA}">
      <dgm:prSet/>
      <dgm:spPr/>
      <dgm:t>
        <a:bodyPr/>
        <a:lstStyle/>
        <a:p>
          <a:endParaRPr lang="ru-RU"/>
        </a:p>
      </dgm:t>
    </dgm:pt>
    <dgm:pt modelId="{84942214-8530-45E3-B3E1-AEFA5677891C}" type="sibTrans" cxnId="{6BB9D24B-6891-45E5-B884-63657575BECA}">
      <dgm:prSet/>
      <dgm:spPr/>
      <dgm:t>
        <a:bodyPr/>
        <a:lstStyle/>
        <a:p>
          <a:endParaRPr lang="ru-RU"/>
        </a:p>
      </dgm:t>
    </dgm:pt>
    <dgm:pt modelId="{AA866AA4-7DB4-4DD2-87D9-F5D4C6D60664}" type="pres">
      <dgm:prSet presAssocID="{56330444-FC1B-43AB-B907-A5BF96C715A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7AA18F-F6CE-4C8F-B1C9-6C5F0E9F4F4B}" type="pres">
      <dgm:prSet presAssocID="{3AC709D4-3C46-46A1-BFB6-2B1F28C61358}" presName="root1" presStyleCnt="0"/>
      <dgm:spPr/>
    </dgm:pt>
    <dgm:pt modelId="{5C0B3877-760E-475A-B868-3C33FF5B208B}" type="pres">
      <dgm:prSet presAssocID="{3AC709D4-3C46-46A1-BFB6-2B1F28C61358}" presName="LevelOneTextNode" presStyleLbl="node0" presStyleIdx="0" presStyleCnt="1" custScaleX="79429" custScaleY="946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7DDAFD-B559-475E-BD25-A8D1554E37C8}" type="pres">
      <dgm:prSet presAssocID="{3AC709D4-3C46-46A1-BFB6-2B1F28C61358}" presName="level2hierChild" presStyleCnt="0"/>
      <dgm:spPr/>
    </dgm:pt>
    <dgm:pt modelId="{4FE1754A-D25C-4066-9133-538D9C63056F}" type="pres">
      <dgm:prSet presAssocID="{E4F53ADD-E2C4-4F6E-96A8-F5456F75D3D4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58A3167D-5F5A-41A8-ACD3-4383B0CD1831}" type="pres">
      <dgm:prSet presAssocID="{E4F53ADD-E2C4-4F6E-96A8-F5456F75D3D4}" presName="connTx" presStyleLbl="parChTrans1D2" presStyleIdx="0" presStyleCnt="2"/>
      <dgm:spPr/>
      <dgm:t>
        <a:bodyPr/>
        <a:lstStyle/>
        <a:p>
          <a:endParaRPr lang="ru-RU"/>
        </a:p>
      </dgm:t>
    </dgm:pt>
    <dgm:pt modelId="{8CF4BD37-FCD3-4A6A-AE7E-1F37792B3BA7}" type="pres">
      <dgm:prSet presAssocID="{43174E27-6631-4145-ABD8-10CEEBC299E0}" presName="root2" presStyleCnt="0"/>
      <dgm:spPr/>
    </dgm:pt>
    <dgm:pt modelId="{59F1D4C7-F594-43F5-8237-104FAA2509AC}" type="pres">
      <dgm:prSet presAssocID="{43174E27-6631-4145-ABD8-10CEEBC299E0}" presName="LevelTwoTextNode" presStyleLbl="node2" presStyleIdx="0" presStyleCnt="2" custLinFactNeighborY="31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AAA9FC-8668-4A07-AB8A-34BA0CFA0B57}" type="pres">
      <dgm:prSet presAssocID="{43174E27-6631-4145-ABD8-10CEEBC299E0}" presName="level3hierChild" presStyleCnt="0"/>
      <dgm:spPr/>
    </dgm:pt>
    <dgm:pt modelId="{C138C114-1898-4DCE-AE85-9C2339589823}" type="pres">
      <dgm:prSet presAssocID="{145995C4-3A8C-46C5-81C4-7AFDFF17DECA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1A0F4584-D20D-49B9-A102-8C13A6D23738}" type="pres">
      <dgm:prSet presAssocID="{145995C4-3A8C-46C5-81C4-7AFDFF17DECA}" presName="connTx" presStyleLbl="parChTrans1D2" presStyleIdx="1" presStyleCnt="2"/>
      <dgm:spPr/>
      <dgm:t>
        <a:bodyPr/>
        <a:lstStyle/>
        <a:p>
          <a:endParaRPr lang="ru-RU"/>
        </a:p>
      </dgm:t>
    </dgm:pt>
    <dgm:pt modelId="{EABBD7B5-7F11-42E0-9CBE-B0430EFB0E87}" type="pres">
      <dgm:prSet presAssocID="{E1DC548D-1C4E-4BDC-92E3-87B72AC24B42}" presName="root2" presStyleCnt="0"/>
      <dgm:spPr/>
    </dgm:pt>
    <dgm:pt modelId="{9195F084-9183-47AE-842C-A4A9925499DD}" type="pres">
      <dgm:prSet presAssocID="{E1DC548D-1C4E-4BDC-92E3-87B72AC24B42}" presName="LevelTwoTextNode" presStyleLbl="node2" presStyleIdx="1" presStyleCnt="2" custLinFactNeighborX="-639" custLinFactNeighborY="-31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FA10DE-E228-42A9-AA15-23E324C496B6}" type="pres">
      <dgm:prSet presAssocID="{E1DC548D-1C4E-4BDC-92E3-87B72AC24B42}" presName="level3hierChild" presStyleCnt="0"/>
      <dgm:spPr/>
    </dgm:pt>
  </dgm:ptLst>
  <dgm:cxnLst>
    <dgm:cxn modelId="{EF9175AE-5AB1-4493-BCD2-747E47491840}" type="presOf" srcId="{145995C4-3A8C-46C5-81C4-7AFDFF17DECA}" destId="{C138C114-1898-4DCE-AE85-9C2339589823}" srcOrd="0" destOrd="0" presId="urn:microsoft.com/office/officeart/2005/8/layout/hierarchy2"/>
    <dgm:cxn modelId="{EE7F3EA0-CAEA-4E34-BD59-DDF1ED4C3627}" type="presOf" srcId="{43174E27-6631-4145-ABD8-10CEEBC299E0}" destId="{59F1D4C7-F594-43F5-8237-104FAA2509AC}" srcOrd="0" destOrd="0" presId="urn:microsoft.com/office/officeart/2005/8/layout/hierarchy2"/>
    <dgm:cxn modelId="{92FA877B-12C3-4B42-B4C3-530BD2323906}" type="presOf" srcId="{56330444-FC1B-43AB-B907-A5BF96C715A8}" destId="{AA866AA4-7DB4-4DD2-87D9-F5D4C6D60664}" srcOrd="0" destOrd="0" presId="urn:microsoft.com/office/officeart/2005/8/layout/hierarchy2"/>
    <dgm:cxn modelId="{5CD0B0B7-09F1-4FAA-AAC2-E64EFB733693}" srcId="{56330444-FC1B-43AB-B907-A5BF96C715A8}" destId="{3AC709D4-3C46-46A1-BFB6-2B1F28C61358}" srcOrd="0" destOrd="0" parTransId="{DA030B51-F41F-4DF7-AAEE-8562B6394F9B}" sibTransId="{844EE8E9-8F08-4D39-9222-7EC7BF0309FF}"/>
    <dgm:cxn modelId="{234577F9-BCFB-4902-BC0C-8EAE38602B55}" type="presOf" srcId="{E1DC548D-1C4E-4BDC-92E3-87B72AC24B42}" destId="{9195F084-9183-47AE-842C-A4A9925499DD}" srcOrd="0" destOrd="0" presId="urn:microsoft.com/office/officeart/2005/8/layout/hierarchy2"/>
    <dgm:cxn modelId="{0F3DC8B8-FCAF-4FE8-A212-8A5E164129BA}" srcId="{3AC709D4-3C46-46A1-BFB6-2B1F28C61358}" destId="{43174E27-6631-4145-ABD8-10CEEBC299E0}" srcOrd="0" destOrd="0" parTransId="{E4F53ADD-E2C4-4F6E-96A8-F5456F75D3D4}" sibTransId="{1E7692B0-9019-4BBE-8AF4-884BD0D8EDBD}"/>
    <dgm:cxn modelId="{B50EAB65-89CD-45CC-99E1-75CA4B56A459}" type="presOf" srcId="{3AC709D4-3C46-46A1-BFB6-2B1F28C61358}" destId="{5C0B3877-760E-475A-B868-3C33FF5B208B}" srcOrd="0" destOrd="0" presId="urn:microsoft.com/office/officeart/2005/8/layout/hierarchy2"/>
    <dgm:cxn modelId="{FF1D915D-B51E-40A8-BB3A-05D93C246604}" type="presOf" srcId="{E4F53ADD-E2C4-4F6E-96A8-F5456F75D3D4}" destId="{4FE1754A-D25C-4066-9133-538D9C63056F}" srcOrd="0" destOrd="0" presId="urn:microsoft.com/office/officeart/2005/8/layout/hierarchy2"/>
    <dgm:cxn modelId="{6BB9D24B-6891-45E5-B884-63657575BECA}" srcId="{3AC709D4-3C46-46A1-BFB6-2B1F28C61358}" destId="{E1DC548D-1C4E-4BDC-92E3-87B72AC24B42}" srcOrd="1" destOrd="0" parTransId="{145995C4-3A8C-46C5-81C4-7AFDFF17DECA}" sibTransId="{84942214-8530-45E3-B3E1-AEFA5677891C}"/>
    <dgm:cxn modelId="{0362EE9C-4A7E-4478-9D54-BC0DE34BE7B2}" type="presOf" srcId="{E4F53ADD-E2C4-4F6E-96A8-F5456F75D3D4}" destId="{58A3167D-5F5A-41A8-ACD3-4383B0CD1831}" srcOrd="1" destOrd="0" presId="urn:microsoft.com/office/officeart/2005/8/layout/hierarchy2"/>
    <dgm:cxn modelId="{122D6432-D9DD-4CF7-9583-B860B42A3345}" type="presOf" srcId="{145995C4-3A8C-46C5-81C4-7AFDFF17DECA}" destId="{1A0F4584-D20D-49B9-A102-8C13A6D23738}" srcOrd="1" destOrd="0" presId="urn:microsoft.com/office/officeart/2005/8/layout/hierarchy2"/>
    <dgm:cxn modelId="{D44644D4-0CEF-40D8-A79D-64CA1C71BBFC}" type="presParOf" srcId="{AA866AA4-7DB4-4DD2-87D9-F5D4C6D60664}" destId="{AD7AA18F-F6CE-4C8F-B1C9-6C5F0E9F4F4B}" srcOrd="0" destOrd="0" presId="urn:microsoft.com/office/officeart/2005/8/layout/hierarchy2"/>
    <dgm:cxn modelId="{25B322D2-F95A-4D68-B0B2-5B2B81E8BC79}" type="presParOf" srcId="{AD7AA18F-F6CE-4C8F-B1C9-6C5F0E9F4F4B}" destId="{5C0B3877-760E-475A-B868-3C33FF5B208B}" srcOrd="0" destOrd="0" presId="urn:microsoft.com/office/officeart/2005/8/layout/hierarchy2"/>
    <dgm:cxn modelId="{0B3D9090-01A5-4C13-9D0E-F96B8AD75B87}" type="presParOf" srcId="{AD7AA18F-F6CE-4C8F-B1C9-6C5F0E9F4F4B}" destId="{5A7DDAFD-B559-475E-BD25-A8D1554E37C8}" srcOrd="1" destOrd="0" presId="urn:microsoft.com/office/officeart/2005/8/layout/hierarchy2"/>
    <dgm:cxn modelId="{717FDEA6-4AC3-4014-B1E3-15B4595627A9}" type="presParOf" srcId="{5A7DDAFD-B559-475E-BD25-A8D1554E37C8}" destId="{4FE1754A-D25C-4066-9133-538D9C63056F}" srcOrd="0" destOrd="0" presId="urn:microsoft.com/office/officeart/2005/8/layout/hierarchy2"/>
    <dgm:cxn modelId="{79AC5918-2A81-4089-9F18-DB969C295A98}" type="presParOf" srcId="{4FE1754A-D25C-4066-9133-538D9C63056F}" destId="{58A3167D-5F5A-41A8-ACD3-4383B0CD1831}" srcOrd="0" destOrd="0" presId="urn:microsoft.com/office/officeart/2005/8/layout/hierarchy2"/>
    <dgm:cxn modelId="{D3312374-BF5F-4022-94F3-097D33A3AFCE}" type="presParOf" srcId="{5A7DDAFD-B559-475E-BD25-A8D1554E37C8}" destId="{8CF4BD37-FCD3-4A6A-AE7E-1F37792B3BA7}" srcOrd="1" destOrd="0" presId="urn:microsoft.com/office/officeart/2005/8/layout/hierarchy2"/>
    <dgm:cxn modelId="{BDCFD3D3-2FFF-4494-8470-0A8C0E3D871D}" type="presParOf" srcId="{8CF4BD37-FCD3-4A6A-AE7E-1F37792B3BA7}" destId="{59F1D4C7-F594-43F5-8237-104FAA2509AC}" srcOrd="0" destOrd="0" presId="urn:microsoft.com/office/officeart/2005/8/layout/hierarchy2"/>
    <dgm:cxn modelId="{E31DE618-BFFF-4BFF-88B5-ABBC09B28C92}" type="presParOf" srcId="{8CF4BD37-FCD3-4A6A-AE7E-1F37792B3BA7}" destId="{5DAAA9FC-8668-4A07-AB8A-34BA0CFA0B57}" srcOrd="1" destOrd="0" presId="urn:microsoft.com/office/officeart/2005/8/layout/hierarchy2"/>
    <dgm:cxn modelId="{A822272C-DEBC-4D58-A8A4-FAEDCCBC87EF}" type="presParOf" srcId="{5A7DDAFD-B559-475E-BD25-A8D1554E37C8}" destId="{C138C114-1898-4DCE-AE85-9C2339589823}" srcOrd="2" destOrd="0" presId="urn:microsoft.com/office/officeart/2005/8/layout/hierarchy2"/>
    <dgm:cxn modelId="{E42322B7-3002-4E80-A400-331D28B36375}" type="presParOf" srcId="{C138C114-1898-4DCE-AE85-9C2339589823}" destId="{1A0F4584-D20D-49B9-A102-8C13A6D23738}" srcOrd="0" destOrd="0" presId="urn:microsoft.com/office/officeart/2005/8/layout/hierarchy2"/>
    <dgm:cxn modelId="{5CBCFAEF-36FB-411E-B7C1-7CE297ECE9D9}" type="presParOf" srcId="{5A7DDAFD-B559-475E-BD25-A8D1554E37C8}" destId="{EABBD7B5-7F11-42E0-9CBE-B0430EFB0E87}" srcOrd="3" destOrd="0" presId="urn:microsoft.com/office/officeart/2005/8/layout/hierarchy2"/>
    <dgm:cxn modelId="{186EBB1A-8260-4B90-AD4F-E566843322FF}" type="presParOf" srcId="{EABBD7B5-7F11-42E0-9CBE-B0430EFB0E87}" destId="{9195F084-9183-47AE-842C-A4A9925499DD}" srcOrd="0" destOrd="0" presId="urn:microsoft.com/office/officeart/2005/8/layout/hierarchy2"/>
    <dgm:cxn modelId="{ECE3C04B-73B8-41BD-8219-22B6C8B39E67}" type="presParOf" srcId="{EABBD7B5-7F11-42E0-9CBE-B0430EFB0E87}" destId="{8FFA10DE-E228-42A9-AA15-23E324C496B6}" srcOrd="1" destOrd="0" presId="urn:microsoft.com/office/officeart/2005/8/layout/hierarchy2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72C5BA-0551-4F43-9667-49FABCA0C39B}" type="doc">
      <dgm:prSet loTypeId="urn:microsoft.com/office/officeart/2005/8/layout/target1" loCatId="relationship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F5A1168-3B6A-4392-B9AC-3F3BFD02620D}">
      <dgm:prSet phldrT="[Текст]" custT="1"/>
      <dgm:spPr>
        <a:ln>
          <a:noFill/>
        </a:ln>
      </dgm:spPr>
      <dgm:t>
        <a:bodyPr/>
        <a:lstStyle/>
        <a:p>
          <a:r>
            <a:rPr lang="ru-RU" sz="1200" dirty="0" smtClean="0"/>
            <a:t>Строительство и реконструкция автомобильных дорог общего пользования – </a:t>
          </a:r>
          <a:r>
            <a:rPr lang="ru-RU" sz="1200" b="1" dirty="0" smtClean="0"/>
            <a:t>0,8 млн. рублей</a:t>
          </a:r>
          <a:endParaRPr lang="ru-RU" sz="1200" b="1" dirty="0"/>
        </a:p>
      </dgm:t>
    </dgm:pt>
    <dgm:pt modelId="{3C956E96-1C33-4730-A90F-D740E5910CED}" type="parTrans" cxnId="{B1FB8E29-89F1-4BEE-A141-45A8DCE21D17}">
      <dgm:prSet/>
      <dgm:spPr/>
      <dgm:t>
        <a:bodyPr/>
        <a:lstStyle/>
        <a:p>
          <a:endParaRPr lang="ru-RU"/>
        </a:p>
      </dgm:t>
    </dgm:pt>
    <dgm:pt modelId="{C1D46327-B077-4747-B051-65DAE30B087C}" type="sibTrans" cxnId="{B1FB8E29-89F1-4BEE-A141-45A8DCE21D17}">
      <dgm:prSet/>
      <dgm:spPr/>
      <dgm:t>
        <a:bodyPr/>
        <a:lstStyle/>
        <a:p>
          <a:endParaRPr lang="ru-RU"/>
        </a:p>
      </dgm:t>
    </dgm:pt>
    <dgm:pt modelId="{5EE24071-4926-458C-915C-8A61E1E49553}">
      <dgm:prSet phldrT="[Текст]" custT="1"/>
      <dgm:spPr>
        <a:ln>
          <a:noFill/>
        </a:ln>
      </dgm:spPr>
      <dgm:t>
        <a:bodyPr/>
        <a:lstStyle/>
        <a:p>
          <a:r>
            <a:rPr lang="ru-RU" sz="1200" dirty="0" smtClean="0"/>
            <a:t>Обеспечение безопасности дорожного движения (содержание светофоров, дорожная разметка, обустройство пешеходных ограждений) – </a:t>
          </a:r>
          <a:r>
            <a:rPr lang="ru-RU" sz="1200" b="1" dirty="0" smtClean="0"/>
            <a:t>2,1 млн. рублей</a:t>
          </a:r>
          <a:endParaRPr lang="ru-RU" sz="1200" b="1" dirty="0"/>
        </a:p>
      </dgm:t>
    </dgm:pt>
    <dgm:pt modelId="{0E1BB78B-4445-495D-A5F1-7E30CA953D8C}" type="parTrans" cxnId="{DFDE1D96-00FA-4070-A5D2-8F7EF3F91B27}">
      <dgm:prSet/>
      <dgm:spPr/>
      <dgm:t>
        <a:bodyPr/>
        <a:lstStyle/>
        <a:p>
          <a:endParaRPr lang="ru-RU"/>
        </a:p>
      </dgm:t>
    </dgm:pt>
    <dgm:pt modelId="{5F0C426C-AA3B-4AF5-9377-2267BB8B34C3}" type="sibTrans" cxnId="{DFDE1D96-00FA-4070-A5D2-8F7EF3F91B27}">
      <dgm:prSet/>
      <dgm:spPr/>
      <dgm:t>
        <a:bodyPr/>
        <a:lstStyle/>
        <a:p>
          <a:endParaRPr lang="ru-RU"/>
        </a:p>
      </dgm:t>
    </dgm:pt>
    <dgm:pt modelId="{74372D34-8780-4AB9-9220-1280CFE62DDD}">
      <dgm:prSet phldrT="[Текст]" custT="1"/>
      <dgm:spPr>
        <a:ln>
          <a:noFill/>
        </a:ln>
      </dgm:spPr>
      <dgm:t>
        <a:bodyPr/>
        <a:lstStyle/>
        <a:p>
          <a:r>
            <a:rPr lang="ru-RU" sz="1200" dirty="0" smtClean="0"/>
            <a:t>Предоставление субсидий за осуществление автомобильных перевозок в границах городского поселения – </a:t>
          </a:r>
          <a:r>
            <a:rPr lang="ru-RU" sz="1200" b="1" dirty="0" smtClean="0"/>
            <a:t>4,7 млн.рублей</a:t>
          </a:r>
          <a:endParaRPr lang="ru-RU" sz="1200" b="1" dirty="0"/>
        </a:p>
      </dgm:t>
    </dgm:pt>
    <dgm:pt modelId="{51D49119-05DA-4A87-9ED6-28927E2ABABA}" type="parTrans" cxnId="{9DF4FCD0-E351-4F65-9A57-FC9BFDD012D1}">
      <dgm:prSet/>
      <dgm:spPr/>
      <dgm:t>
        <a:bodyPr/>
        <a:lstStyle/>
        <a:p>
          <a:endParaRPr lang="ru-RU"/>
        </a:p>
      </dgm:t>
    </dgm:pt>
    <dgm:pt modelId="{3C21C6CB-5790-4666-AC50-704998EB193B}" type="sibTrans" cxnId="{9DF4FCD0-E351-4F65-9A57-FC9BFDD012D1}">
      <dgm:prSet/>
      <dgm:spPr/>
      <dgm:t>
        <a:bodyPr/>
        <a:lstStyle/>
        <a:p>
          <a:endParaRPr lang="ru-RU"/>
        </a:p>
      </dgm:t>
    </dgm:pt>
    <dgm:pt modelId="{DB3C6D7B-0474-400A-A62B-39B23AB15A00}">
      <dgm:prSet custT="1"/>
      <dgm:spPr/>
      <dgm:t>
        <a:bodyPr/>
        <a:lstStyle/>
        <a:p>
          <a:r>
            <a:rPr lang="ru-RU" sz="1200" dirty="0" smtClean="0"/>
            <a:t>Содержание уличной дорожной сети (зимнее содержание дорог, </a:t>
          </a:r>
          <a:r>
            <a:rPr lang="ru-RU" sz="1200" dirty="0" err="1" smtClean="0"/>
            <a:t>грейдирование</a:t>
          </a:r>
          <a:r>
            <a:rPr lang="ru-RU" sz="1200" dirty="0" smtClean="0"/>
            <a:t>, ямочный ремонт дорожного покрытия) – </a:t>
          </a:r>
          <a:r>
            <a:rPr lang="ru-RU" sz="1200" b="1" dirty="0" smtClean="0"/>
            <a:t>20,2 млн. рублей</a:t>
          </a:r>
          <a:endParaRPr lang="ru-RU" sz="1200" b="1" dirty="0"/>
        </a:p>
      </dgm:t>
    </dgm:pt>
    <dgm:pt modelId="{283A1B80-6FED-4B27-8AB7-1D6DFBE585A8}" type="parTrans" cxnId="{30230F19-4B86-450B-AEBE-77A1EE87F5F1}">
      <dgm:prSet/>
      <dgm:spPr/>
      <dgm:t>
        <a:bodyPr/>
        <a:lstStyle/>
        <a:p>
          <a:endParaRPr lang="ru-RU"/>
        </a:p>
      </dgm:t>
    </dgm:pt>
    <dgm:pt modelId="{5782BA59-D5C6-400E-AE4C-09585385990D}" type="sibTrans" cxnId="{30230F19-4B86-450B-AEBE-77A1EE87F5F1}">
      <dgm:prSet/>
      <dgm:spPr/>
      <dgm:t>
        <a:bodyPr/>
        <a:lstStyle/>
        <a:p>
          <a:endParaRPr lang="ru-RU"/>
        </a:p>
      </dgm:t>
    </dgm:pt>
    <dgm:pt modelId="{CAD8AE81-7382-4607-8410-BC1B73D1552C}" type="pres">
      <dgm:prSet presAssocID="{EC72C5BA-0551-4F43-9667-49FABCA0C39B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61D2DF-E512-42A0-B701-661DE2D0F148}" type="pres">
      <dgm:prSet presAssocID="{BF5A1168-3B6A-4392-B9AC-3F3BFD02620D}" presName="circle1" presStyleLbl="lnNode1" presStyleIdx="0" presStyleCnt="4" custLinFactX="-97623" custLinFactNeighborX="-100000"/>
      <dgm:spPr/>
    </dgm:pt>
    <dgm:pt modelId="{AF2DD7EF-71EA-4A58-B62A-633D66EF0C02}" type="pres">
      <dgm:prSet presAssocID="{BF5A1168-3B6A-4392-B9AC-3F3BFD02620D}" presName="text1" presStyleLbl="revTx" presStyleIdx="0" presStyleCnt="4" custScaleX="216949" custLinFactNeighborX="107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E24F50-EDAF-40B6-86A3-A83856A82C0D}" type="pres">
      <dgm:prSet presAssocID="{BF5A1168-3B6A-4392-B9AC-3F3BFD02620D}" presName="line1" presStyleLbl="callout" presStyleIdx="0" presStyleCnt="8" custLinFactX="-93201" custLinFactY="-123275" custLinFactNeighborX="-100000" custLinFactNeighborY="-200000"/>
      <dgm:spPr/>
    </dgm:pt>
    <dgm:pt modelId="{6FF0C671-D5A8-4FA3-B570-D4FBF6E142EF}" type="pres">
      <dgm:prSet presAssocID="{BF5A1168-3B6A-4392-B9AC-3F3BFD02620D}" presName="d1" presStyleLbl="callout" presStyleIdx="1" presStyleCnt="8" custLinFactNeighborX="-43909" custLinFactNeighborY="-5497"/>
      <dgm:spPr/>
    </dgm:pt>
    <dgm:pt modelId="{B381C844-67C4-461A-9781-640E2F9228BC}" type="pres">
      <dgm:prSet presAssocID="{5EE24071-4926-458C-915C-8A61E1E49553}" presName="circle2" presStyleLbl="lnNode1" presStyleIdx="1" presStyleCnt="4" custLinFactNeighborX="-63806"/>
      <dgm:spPr/>
    </dgm:pt>
    <dgm:pt modelId="{C13CB7B0-51FD-473D-A6E5-381E9F6466E6}" type="pres">
      <dgm:prSet presAssocID="{5EE24071-4926-458C-915C-8A61E1E49553}" presName="text2" presStyleLbl="revTx" presStyleIdx="1" presStyleCnt="4" custScaleX="219523" custScaleY="111435" custLinFactNeighborX="9673" custLinFactNeighborY="79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2AE302-3415-4E44-A782-BC244AE9754C}" type="pres">
      <dgm:prSet presAssocID="{5EE24071-4926-458C-915C-8A61E1E49553}" presName="line2" presStyleLbl="callout" presStyleIdx="2" presStyleCnt="8" custLinFactX="-100000" custLinFactNeighborX="-108030"/>
      <dgm:spPr/>
    </dgm:pt>
    <dgm:pt modelId="{04D168B3-1690-4470-BB70-E066D8405FB6}" type="pres">
      <dgm:prSet presAssocID="{5EE24071-4926-458C-915C-8A61E1E49553}" presName="d2" presStyleLbl="callout" presStyleIdx="3" presStyleCnt="8" custLinFactNeighborX="-60900"/>
      <dgm:spPr/>
    </dgm:pt>
    <dgm:pt modelId="{8D895B36-327B-496D-9298-A935FCCEC5B3}" type="pres">
      <dgm:prSet presAssocID="{74372D34-8780-4AB9-9220-1280CFE62DDD}" presName="circle3" presStyleLbl="lnNode1" presStyleIdx="2" presStyleCnt="4" custLinFactNeighborX="-37784"/>
      <dgm:spPr/>
    </dgm:pt>
    <dgm:pt modelId="{7FA836A3-96FE-40BC-9FC6-D7A0F6BB4A2E}" type="pres">
      <dgm:prSet presAssocID="{74372D34-8780-4AB9-9220-1280CFE62DDD}" presName="text3" presStyleLbl="revTx" presStyleIdx="2" presStyleCnt="4" custScaleX="222574" custLinFactNeighborX="9279" custLinFactNeighborY="13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F93FF1-3B0B-43D2-886A-AD23B08A647E}" type="pres">
      <dgm:prSet presAssocID="{74372D34-8780-4AB9-9220-1280CFE62DDD}" presName="line3" presStyleLbl="callout" presStyleIdx="4" presStyleCnt="8" custLinFactX="-100000" custLinFactNeighborX="-127269"/>
      <dgm:spPr/>
    </dgm:pt>
    <dgm:pt modelId="{7BB1619D-8052-4154-A9A3-77F439B584C6}" type="pres">
      <dgm:prSet presAssocID="{74372D34-8780-4AB9-9220-1280CFE62DDD}" presName="d3" presStyleLbl="callout" presStyleIdx="5" presStyleCnt="8" custLinFactNeighborX="-81496"/>
      <dgm:spPr/>
    </dgm:pt>
    <dgm:pt modelId="{F31ED17E-72CA-4697-95D5-B0801D83C4AC}" type="pres">
      <dgm:prSet presAssocID="{DB3C6D7B-0474-400A-A62B-39B23AB15A00}" presName="circle4" presStyleLbl="lnNode1" presStyleIdx="3" presStyleCnt="4" custLinFactNeighborX="-26446"/>
      <dgm:spPr/>
    </dgm:pt>
    <dgm:pt modelId="{10072EA3-7673-4A80-B36C-C21F6D53F137}" type="pres">
      <dgm:prSet presAssocID="{DB3C6D7B-0474-400A-A62B-39B23AB15A00}" presName="text4" presStyleLbl="revTx" presStyleIdx="3" presStyleCnt="4" custScaleX="212532" custLinFactNeighborX="4258" custLinFactNeighborY="184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73FFA-6FC9-4681-B802-D67F9C2249F3}" type="pres">
      <dgm:prSet presAssocID="{DB3C6D7B-0474-400A-A62B-39B23AB15A00}" presName="line4" presStyleLbl="callout" presStyleIdx="6" presStyleCnt="8" custLinFactX="-100000" custLinFactNeighborX="-110235"/>
      <dgm:spPr/>
    </dgm:pt>
    <dgm:pt modelId="{BEA41EA3-42E0-48C6-85F5-D1C28FF70314}" type="pres">
      <dgm:prSet presAssocID="{DB3C6D7B-0474-400A-A62B-39B23AB15A00}" presName="d4" presStyleLbl="callout" presStyleIdx="7" presStyleCnt="8" custLinFactX="-13671" custLinFactNeighborX="-100000"/>
      <dgm:spPr/>
    </dgm:pt>
  </dgm:ptLst>
  <dgm:cxnLst>
    <dgm:cxn modelId="{AF9EC90D-D090-4926-92AF-615C843D90BB}" type="presOf" srcId="{5EE24071-4926-458C-915C-8A61E1E49553}" destId="{C13CB7B0-51FD-473D-A6E5-381E9F6466E6}" srcOrd="0" destOrd="0" presId="urn:microsoft.com/office/officeart/2005/8/layout/target1"/>
    <dgm:cxn modelId="{30230F19-4B86-450B-AEBE-77A1EE87F5F1}" srcId="{EC72C5BA-0551-4F43-9667-49FABCA0C39B}" destId="{DB3C6D7B-0474-400A-A62B-39B23AB15A00}" srcOrd="3" destOrd="0" parTransId="{283A1B80-6FED-4B27-8AB7-1D6DFBE585A8}" sibTransId="{5782BA59-D5C6-400E-AE4C-09585385990D}"/>
    <dgm:cxn modelId="{B1FB8E29-89F1-4BEE-A141-45A8DCE21D17}" srcId="{EC72C5BA-0551-4F43-9667-49FABCA0C39B}" destId="{BF5A1168-3B6A-4392-B9AC-3F3BFD02620D}" srcOrd="0" destOrd="0" parTransId="{3C956E96-1C33-4730-A90F-D740E5910CED}" sibTransId="{C1D46327-B077-4747-B051-65DAE30B087C}"/>
    <dgm:cxn modelId="{D5B4C350-CC82-45E7-82DE-DCFE47F0CC62}" type="presOf" srcId="{74372D34-8780-4AB9-9220-1280CFE62DDD}" destId="{7FA836A3-96FE-40BC-9FC6-D7A0F6BB4A2E}" srcOrd="0" destOrd="0" presId="urn:microsoft.com/office/officeart/2005/8/layout/target1"/>
    <dgm:cxn modelId="{BE868274-2327-4E31-BAFE-6E3D0A3B5CF0}" type="presOf" srcId="{DB3C6D7B-0474-400A-A62B-39B23AB15A00}" destId="{10072EA3-7673-4A80-B36C-C21F6D53F137}" srcOrd="0" destOrd="0" presId="urn:microsoft.com/office/officeart/2005/8/layout/target1"/>
    <dgm:cxn modelId="{EE7E961F-8CE8-4C5A-930E-20FB5C06EF6E}" type="presOf" srcId="{EC72C5BA-0551-4F43-9667-49FABCA0C39B}" destId="{CAD8AE81-7382-4607-8410-BC1B73D1552C}" srcOrd="0" destOrd="0" presId="urn:microsoft.com/office/officeart/2005/8/layout/target1"/>
    <dgm:cxn modelId="{9DF4FCD0-E351-4F65-9A57-FC9BFDD012D1}" srcId="{EC72C5BA-0551-4F43-9667-49FABCA0C39B}" destId="{74372D34-8780-4AB9-9220-1280CFE62DDD}" srcOrd="2" destOrd="0" parTransId="{51D49119-05DA-4A87-9ED6-28927E2ABABA}" sibTransId="{3C21C6CB-5790-4666-AC50-704998EB193B}"/>
    <dgm:cxn modelId="{9FB455F5-ED44-4B6E-8DB9-7B843BEAEDAB}" type="presOf" srcId="{BF5A1168-3B6A-4392-B9AC-3F3BFD02620D}" destId="{AF2DD7EF-71EA-4A58-B62A-633D66EF0C02}" srcOrd="0" destOrd="0" presId="urn:microsoft.com/office/officeart/2005/8/layout/target1"/>
    <dgm:cxn modelId="{DFDE1D96-00FA-4070-A5D2-8F7EF3F91B27}" srcId="{EC72C5BA-0551-4F43-9667-49FABCA0C39B}" destId="{5EE24071-4926-458C-915C-8A61E1E49553}" srcOrd="1" destOrd="0" parTransId="{0E1BB78B-4445-495D-A5F1-7E30CA953D8C}" sibTransId="{5F0C426C-AA3B-4AF5-9377-2267BB8B34C3}"/>
    <dgm:cxn modelId="{4F1D7CB0-6D86-4799-A212-7B11834A127E}" type="presParOf" srcId="{CAD8AE81-7382-4607-8410-BC1B73D1552C}" destId="{AF61D2DF-E512-42A0-B701-661DE2D0F148}" srcOrd="0" destOrd="0" presId="urn:microsoft.com/office/officeart/2005/8/layout/target1"/>
    <dgm:cxn modelId="{3D64440B-38C5-444B-B071-A53DDE1F64DF}" type="presParOf" srcId="{CAD8AE81-7382-4607-8410-BC1B73D1552C}" destId="{AF2DD7EF-71EA-4A58-B62A-633D66EF0C02}" srcOrd="1" destOrd="0" presId="urn:microsoft.com/office/officeart/2005/8/layout/target1"/>
    <dgm:cxn modelId="{538693F5-14AD-4B31-BB66-05D51221AA5C}" type="presParOf" srcId="{CAD8AE81-7382-4607-8410-BC1B73D1552C}" destId="{26E24F50-EDAF-40B6-86A3-A83856A82C0D}" srcOrd="2" destOrd="0" presId="urn:microsoft.com/office/officeart/2005/8/layout/target1"/>
    <dgm:cxn modelId="{86B6204D-51E7-4DE0-A95F-6483E61B4536}" type="presParOf" srcId="{CAD8AE81-7382-4607-8410-BC1B73D1552C}" destId="{6FF0C671-D5A8-4FA3-B570-D4FBF6E142EF}" srcOrd="3" destOrd="0" presId="urn:microsoft.com/office/officeart/2005/8/layout/target1"/>
    <dgm:cxn modelId="{13C78D86-DA1B-40F3-B7FE-2A9486EA4F85}" type="presParOf" srcId="{CAD8AE81-7382-4607-8410-BC1B73D1552C}" destId="{B381C844-67C4-461A-9781-640E2F9228BC}" srcOrd="4" destOrd="0" presId="urn:microsoft.com/office/officeart/2005/8/layout/target1"/>
    <dgm:cxn modelId="{2A3A950B-1AFC-4A61-87CF-323D97374016}" type="presParOf" srcId="{CAD8AE81-7382-4607-8410-BC1B73D1552C}" destId="{C13CB7B0-51FD-473D-A6E5-381E9F6466E6}" srcOrd="5" destOrd="0" presId="urn:microsoft.com/office/officeart/2005/8/layout/target1"/>
    <dgm:cxn modelId="{2D017542-6AEF-4418-ABDD-A91B2CDEDBBC}" type="presParOf" srcId="{CAD8AE81-7382-4607-8410-BC1B73D1552C}" destId="{8F2AE302-3415-4E44-A782-BC244AE9754C}" srcOrd="6" destOrd="0" presId="urn:microsoft.com/office/officeart/2005/8/layout/target1"/>
    <dgm:cxn modelId="{74867695-396D-483E-8AF2-21A73632DEC0}" type="presParOf" srcId="{CAD8AE81-7382-4607-8410-BC1B73D1552C}" destId="{04D168B3-1690-4470-BB70-E066D8405FB6}" srcOrd="7" destOrd="0" presId="urn:microsoft.com/office/officeart/2005/8/layout/target1"/>
    <dgm:cxn modelId="{701FAD36-C022-4696-AA40-0558F2D67F43}" type="presParOf" srcId="{CAD8AE81-7382-4607-8410-BC1B73D1552C}" destId="{8D895B36-327B-496D-9298-A935FCCEC5B3}" srcOrd="8" destOrd="0" presId="urn:microsoft.com/office/officeart/2005/8/layout/target1"/>
    <dgm:cxn modelId="{9E8027B1-E242-49FC-8C8E-F5B25462504B}" type="presParOf" srcId="{CAD8AE81-7382-4607-8410-BC1B73D1552C}" destId="{7FA836A3-96FE-40BC-9FC6-D7A0F6BB4A2E}" srcOrd="9" destOrd="0" presId="urn:microsoft.com/office/officeart/2005/8/layout/target1"/>
    <dgm:cxn modelId="{41E1BE1A-32F7-4D0C-A71C-E150A7E3A44C}" type="presParOf" srcId="{CAD8AE81-7382-4607-8410-BC1B73D1552C}" destId="{82F93FF1-3B0B-43D2-886A-AD23B08A647E}" srcOrd="10" destOrd="0" presId="urn:microsoft.com/office/officeart/2005/8/layout/target1"/>
    <dgm:cxn modelId="{E1CFACDD-13D2-460B-B1B7-12AF5C4AD54B}" type="presParOf" srcId="{CAD8AE81-7382-4607-8410-BC1B73D1552C}" destId="{7BB1619D-8052-4154-A9A3-77F439B584C6}" srcOrd="11" destOrd="0" presId="urn:microsoft.com/office/officeart/2005/8/layout/target1"/>
    <dgm:cxn modelId="{F9FF1525-8B6C-4FA2-98B1-2DAE8EACB885}" type="presParOf" srcId="{CAD8AE81-7382-4607-8410-BC1B73D1552C}" destId="{F31ED17E-72CA-4697-95D5-B0801D83C4AC}" srcOrd="12" destOrd="0" presId="urn:microsoft.com/office/officeart/2005/8/layout/target1"/>
    <dgm:cxn modelId="{FBAFB21E-5714-4D30-A740-2654422700AE}" type="presParOf" srcId="{CAD8AE81-7382-4607-8410-BC1B73D1552C}" destId="{10072EA3-7673-4A80-B36C-C21F6D53F137}" srcOrd="13" destOrd="0" presId="urn:microsoft.com/office/officeart/2005/8/layout/target1"/>
    <dgm:cxn modelId="{91A4B38E-FFBD-4938-B2E5-D75C6F717B7F}" type="presParOf" srcId="{CAD8AE81-7382-4607-8410-BC1B73D1552C}" destId="{C9C73FFA-6FC9-4681-B802-D67F9C2249F3}" srcOrd="14" destOrd="0" presId="urn:microsoft.com/office/officeart/2005/8/layout/target1"/>
    <dgm:cxn modelId="{409A0F73-5953-43A4-943B-4F428B394158}" type="presParOf" srcId="{CAD8AE81-7382-4607-8410-BC1B73D1552C}" destId="{BEA41EA3-42E0-48C6-85F5-D1C28FF70314}" srcOrd="15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BBEB3F-A7AB-4353-AE06-4D683B7E28C3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1D9D345-5852-46B9-9B9A-0BBF90C075E6}">
      <dgm:prSet phldrT="[Текст]" custT="1"/>
      <dgm:spPr/>
      <dgm:t>
        <a:bodyPr/>
        <a:lstStyle/>
        <a:p>
          <a:r>
            <a:rPr lang="ru-RU" sz="1400" dirty="0" smtClean="0"/>
            <a:t>Расходы на содержание МКУ «АГПБ ХЭС» – </a:t>
          </a:r>
          <a:r>
            <a:rPr lang="ru-RU" sz="1400" b="1" dirty="0" smtClean="0"/>
            <a:t>12,1 млн. рублей</a:t>
          </a:r>
          <a:endParaRPr lang="ru-RU" sz="1400" b="1" dirty="0"/>
        </a:p>
      </dgm:t>
    </dgm:pt>
    <dgm:pt modelId="{C92A3031-DEA6-4089-A340-4F6C09B4708C}" type="parTrans" cxnId="{5FB3A33A-3F0B-443E-8178-6ADB8E6458D2}">
      <dgm:prSet/>
      <dgm:spPr/>
      <dgm:t>
        <a:bodyPr/>
        <a:lstStyle/>
        <a:p>
          <a:endParaRPr lang="ru-RU" sz="1200"/>
        </a:p>
      </dgm:t>
    </dgm:pt>
    <dgm:pt modelId="{DDCADF7E-FF11-42D2-ADB8-315EBE0E5964}" type="sibTrans" cxnId="{5FB3A33A-3F0B-443E-8178-6ADB8E6458D2}">
      <dgm:prSet/>
      <dgm:spPr/>
      <dgm:t>
        <a:bodyPr/>
        <a:lstStyle/>
        <a:p>
          <a:endParaRPr lang="ru-RU" sz="1200"/>
        </a:p>
      </dgm:t>
    </dgm:pt>
    <dgm:pt modelId="{D63FBE06-0E6C-40EA-AD9F-552F507D4D93}">
      <dgm:prSet phldrT="[Текст]" custT="1"/>
      <dgm:spPr/>
      <dgm:t>
        <a:bodyPr/>
        <a:lstStyle/>
        <a:p>
          <a:r>
            <a:rPr lang="ru-RU" sz="1400" dirty="0" smtClean="0"/>
            <a:t>Выплаты сокращенным сотрудникам – </a:t>
          </a:r>
          <a:r>
            <a:rPr lang="ru-RU" sz="1400" b="1" dirty="0" smtClean="0"/>
            <a:t>2,3 млн. рублей</a:t>
          </a:r>
          <a:endParaRPr lang="ru-RU" sz="1400" dirty="0"/>
        </a:p>
      </dgm:t>
    </dgm:pt>
    <dgm:pt modelId="{61011CFA-A121-4A4A-BFF0-A6192C1B2D24}" type="parTrans" cxnId="{7F320B87-9A9E-47CF-A282-1ADE2CA00909}">
      <dgm:prSet/>
      <dgm:spPr/>
      <dgm:t>
        <a:bodyPr/>
        <a:lstStyle/>
        <a:p>
          <a:endParaRPr lang="ru-RU" sz="1200"/>
        </a:p>
      </dgm:t>
    </dgm:pt>
    <dgm:pt modelId="{68E27426-4246-4372-B4C1-91A18D2E49FE}" type="sibTrans" cxnId="{7F320B87-9A9E-47CF-A282-1ADE2CA00909}">
      <dgm:prSet/>
      <dgm:spPr/>
      <dgm:t>
        <a:bodyPr/>
        <a:lstStyle/>
        <a:p>
          <a:endParaRPr lang="ru-RU" sz="1200"/>
        </a:p>
      </dgm:t>
    </dgm:pt>
    <dgm:pt modelId="{8ACE4630-0344-4AF8-9CAC-CE35A3B6EB0D}">
      <dgm:prSet phldrT="[Текст]" custT="1"/>
      <dgm:spPr/>
      <dgm:t>
        <a:bodyPr/>
        <a:lstStyle/>
        <a:p>
          <a:r>
            <a:rPr lang="ru-RU" sz="1400" dirty="0" smtClean="0"/>
            <a:t>Прочие расходы  (выплаты по исполнительным листам, уплата налога по имуществу, замена водонагревательного газового оборудования по адресу ул.Шмидта 13-3, передача полномочий в части внешнего муниципального контроля) – </a:t>
          </a:r>
          <a:r>
            <a:rPr lang="ru-RU" sz="1400" b="1" dirty="0" smtClean="0"/>
            <a:t>0,8 млн. рублей </a:t>
          </a:r>
          <a:endParaRPr lang="ru-RU" sz="1400" b="1" dirty="0"/>
        </a:p>
      </dgm:t>
    </dgm:pt>
    <dgm:pt modelId="{678B4518-2247-42BE-9C33-EEF248FF3AD6}" type="parTrans" cxnId="{E989807B-C867-4C56-A1FE-83C296EB44AD}">
      <dgm:prSet/>
      <dgm:spPr/>
      <dgm:t>
        <a:bodyPr/>
        <a:lstStyle/>
        <a:p>
          <a:endParaRPr lang="ru-RU" sz="1200"/>
        </a:p>
      </dgm:t>
    </dgm:pt>
    <dgm:pt modelId="{903F8C20-A7AC-4848-AC19-DDAC2A2C798B}" type="sibTrans" cxnId="{E989807B-C867-4C56-A1FE-83C296EB44AD}">
      <dgm:prSet/>
      <dgm:spPr/>
      <dgm:t>
        <a:bodyPr/>
        <a:lstStyle/>
        <a:p>
          <a:endParaRPr lang="ru-RU" sz="1200"/>
        </a:p>
      </dgm:t>
    </dgm:pt>
    <dgm:pt modelId="{F5D90192-A5D6-4017-AEDD-36A8817DF986}" type="pres">
      <dgm:prSet presAssocID="{DBBBEB3F-A7AB-4353-AE06-4D683B7E28C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6EB0E2-7F38-495A-BDF0-8BC07FE8ECFA}" type="pres">
      <dgm:prSet presAssocID="{21D9D345-5852-46B9-9B9A-0BBF90C075E6}" presName="parentLin" presStyleCnt="0"/>
      <dgm:spPr/>
    </dgm:pt>
    <dgm:pt modelId="{126B9A3B-8ECB-4EF3-AE67-825F482F4323}" type="pres">
      <dgm:prSet presAssocID="{21D9D345-5852-46B9-9B9A-0BBF90C075E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8B10AC8-5233-45F9-B6EC-E8C0ABEDFBAD}" type="pres">
      <dgm:prSet presAssocID="{21D9D345-5852-46B9-9B9A-0BBF90C075E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E99DCB-10BF-4B77-B714-296112E684B6}" type="pres">
      <dgm:prSet presAssocID="{21D9D345-5852-46B9-9B9A-0BBF90C075E6}" presName="negativeSpace" presStyleCnt="0"/>
      <dgm:spPr/>
    </dgm:pt>
    <dgm:pt modelId="{3896B478-5C86-4E79-9074-9E7E5E82FF3D}" type="pres">
      <dgm:prSet presAssocID="{21D9D345-5852-46B9-9B9A-0BBF90C075E6}" presName="childText" presStyleLbl="conFgAcc1" presStyleIdx="0" presStyleCnt="3">
        <dgm:presLayoutVars>
          <dgm:bulletEnabled val="1"/>
        </dgm:presLayoutVars>
      </dgm:prSet>
      <dgm:spPr/>
    </dgm:pt>
    <dgm:pt modelId="{D38F0FD1-62EE-40E0-9276-4DECBD0A215C}" type="pres">
      <dgm:prSet presAssocID="{DDCADF7E-FF11-42D2-ADB8-315EBE0E5964}" presName="spaceBetweenRectangles" presStyleCnt="0"/>
      <dgm:spPr/>
    </dgm:pt>
    <dgm:pt modelId="{C0DAFC94-D3B4-4A31-986B-B5D033C2FBC8}" type="pres">
      <dgm:prSet presAssocID="{D63FBE06-0E6C-40EA-AD9F-552F507D4D93}" presName="parentLin" presStyleCnt="0"/>
      <dgm:spPr/>
    </dgm:pt>
    <dgm:pt modelId="{CF738DB6-9132-4E27-8C32-66D613328AFC}" type="pres">
      <dgm:prSet presAssocID="{D63FBE06-0E6C-40EA-AD9F-552F507D4D9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138F8AE-65EA-47E1-AF63-2EBD29C273A6}" type="pres">
      <dgm:prSet presAssocID="{D63FBE06-0E6C-40EA-AD9F-552F507D4D9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8AF7D-9A90-47FB-B695-423056165AFB}" type="pres">
      <dgm:prSet presAssocID="{D63FBE06-0E6C-40EA-AD9F-552F507D4D93}" presName="negativeSpace" presStyleCnt="0"/>
      <dgm:spPr/>
    </dgm:pt>
    <dgm:pt modelId="{25A5F439-DA57-4CEA-A691-D6F53B553F31}" type="pres">
      <dgm:prSet presAssocID="{D63FBE06-0E6C-40EA-AD9F-552F507D4D93}" presName="childText" presStyleLbl="conFgAcc1" presStyleIdx="1" presStyleCnt="3" custLinFactNeighborY="41983">
        <dgm:presLayoutVars>
          <dgm:bulletEnabled val="1"/>
        </dgm:presLayoutVars>
      </dgm:prSet>
      <dgm:spPr/>
    </dgm:pt>
    <dgm:pt modelId="{390F9A5E-8417-4A5D-8952-FDDAD1E52DAD}" type="pres">
      <dgm:prSet presAssocID="{68E27426-4246-4372-B4C1-91A18D2E49FE}" presName="spaceBetweenRectangles" presStyleCnt="0"/>
      <dgm:spPr/>
    </dgm:pt>
    <dgm:pt modelId="{B2CD02DF-AA43-46D2-982F-EC0B0B189A44}" type="pres">
      <dgm:prSet presAssocID="{8ACE4630-0344-4AF8-9CAC-CE35A3B6EB0D}" presName="parentLin" presStyleCnt="0"/>
      <dgm:spPr/>
    </dgm:pt>
    <dgm:pt modelId="{7313BF5E-FFF9-405E-94CB-026DF044430A}" type="pres">
      <dgm:prSet presAssocID="{8ACE4630-0344-4AF8-9CAC-CE35A3B6EB0D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9AC14B7-83D9-49F2-B423-8BB75CAC3BFE}" type="pres">
      <dgm:prSet presAssocID="{8ACE4630-0344-4AF8-9CAC-CE35A3B6EB0D}" presName="parentText" presStyleLbl="node1" presStyleIdx="2" presStyleCnt="3" custScaleY="1272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78898E-7942-417F-BAD8-42EA7556BEC0}" type="pres">
      <dgm:prSet presAssocID="{8ACE4630-0344-4AF8-9CAC-CE35A3B6EB0D}" presName="negativeSpace" presStyleCnt="0"/>
      <dgm:spPr/>
    </dgm:pt>
    <dgm:pt modelId="{EE540213-E395-4633-8B42-6D4CC7A859FD}" type="pres">
      <dgm:prSet presAssocID="{8ACE4630-0344-4AF8-9CAC-CE35A3B6EB0D}" presName="childText" presStyleLbl="conFgAcc1" presStyleIdx="2" presStyleCnt="3" custLinFactNeighborX="-847" custLinFactNeighborY="-147">
        <dgm:presLayoutVars>
          <dgm:bulletEnabled val="1"/>
        </dgm:presLayoutVars>
      </dgm:prSet>
      <dgm:spPr/>
    </dgm:pt>
  </dgm:ptLst>
  <dgm:cxnLst>
    <dgm:cxn modelId="{52696A54-79C6-4020-BB75-94098EC43D6B}" type="presOf" srcId="{8ACE4630-0344-4AF8-9CAC-CE35A3B6EB0D}" destId="{7313BF5E-FFF9-405E-94CB-026DF044430A}" srcOrd="0" destOrd="0" presId="urn:microsoft.com/office/officeart/2005/8/layout/list1"/>
    <dgm:cxn modelId="{0FF8B08D-AEF4-4845-9143-0207CCA3F870}" type="presOf" srcId="{D63FBE06-0E6C-40EA-AD9F-552F507D4D93}" destId="{6138F8AE-65EA-47E1-AF63-2EBD29C273A6}" srcOrd="1" destOrd="0" presId="urn:microsoft.com/office/officeart/2005/8/layout/list1"/>
    <dgm:cxn modelId="{56A2D780-49FE-4AA9-A76C-92BB7CD88BD4}" type="presOf" srcId="{8ACE4630-0344-4AF8-9CAC-CE35A3B6EB0D}" destId="{F9AC14B7-83D9-49F2-B423-8BB75CAC3BFE}" srcOrd="1" destOrd="0" presId="urn:microsoft.com/office/officeart/2005/8/layout/list1"/>
    <dgm:cxn modelId="{E989807B-C867-4C56-A1FE-83C296EB44AD}" srcId="{DBBBEB3F-A7AB-4353-AE06-4D683B7E28C3}" destId="{8ACE4630-0344-4AF8-9CAC-CE35A3B6EB0D}" srcOrd="2" destOrd="0" parTransId="{678B4518-2247-42BE-9C33-EEF248FF3AD6}" sibTransId="{903F8C20-A7AC-4848-AC19-DDAC2A2C798B}"/>
    <dgm:cxn modelId="{7F320B87-9A9E-47CF-A282-1ADE2CA00909}" srcId="{DBBBEB3F-A7AB-4353-AE06-4D683B7E28C3}" destId="{D63FBE06-0E6C-40EA-AD9F-552F507D4D93}" srcOrd="1" destOrd="0" parTransId="{61011CFA-A121-4A4A-BFF0-A6192C1B2D24}" sibTransId="{68E27426-4246-4372-B4C1-91A18D2E49FE}"/>
    <dgm:cxn modelId="{B496CDB4-6BCF-4AE8-96D9-536FB3281ADE}" type="presOf" srcId="{D63FBE06-0E6C-40EA-AD9F-552F507D4D93}" destId="{CF738DB6-9132-4E27-8C32-66D613328AFC}" srcOrd="0" destOrd="0" presId="urn:microsoft.com/office/officeart/2005/8/layout/list1"/>
    <dgm:cxn modelId="{504FA590-4247-4FEE-95CD-A07842EC6CF6}" type="presOf" srcId="{21D9D345-5852-46B9-9B9A-0BBF90C075E6}" destId="{126B9A3B-8ECB-4EF3-AE67-825F482F4323}" srcOrd="0" destOrd="0" presId="urn:microsoft.com/office/officeart/2005/8/layout/list1"/>
    <dgm:cxn modelId="{28C7B44C-50C1-4901-A95E-E2F41B0216D8}" type="presOf" srcId="{21D9D345-5852-46B9-9B9A-0BBF90C075E6}" destId="{28B10AC8-5233-45F9-B6EC-E8C0ABEDFBAD}" srcOrd="1" destOrd="0" presId="urn:microsoft.com/office/officeart/2005/8/layout/list1"/>
    <dgm:cxn modelId="{66F9ECFA-62ED-440D-933D-E49A3467E568}" type="presOf" srcId="{DBBBEB3F-A7AB-4353-AE06-4D683B7E28C3}" destId="{F5D90192-A5D6-4017-AEDD-36A8817DF986}" srcOrd="0" destOrd="0" presId="urn:microsoft.com/office/officeart/2005/8/layout/list1"/>
    <dgm:cxn modelId="{5FB3A33A-3F0B-443E-8178-6ADB8E6458D2}" srcId="{DBBBEB3F-A7AB-4353-AE06-4D683B7E28C3}" destId="{21D9D345-5852-46B9-9B9A-0BBF90C075E6}" srcOrd="0" destOrd="0" parTransId="{C92A3031-DEA6-4089-A340-4F6C09B4708C}" sibTransId="{DDCADF7E-FF11-42D2-ADB8-315EBE0E5964}"/>
    <dgm:cxn modelId="{02E4BB9D-1594-4A03-81B2-70DE0695A8AC}" type="presParOf" srcId="{F5D90192-A5D6-4017-AEDD-36A8817DF986}" destId="{776EB0E2-7F38-495A-BDF0-8BC07FE8ECFA}" srcOrd="0" destOrd="0" presId="urn:microsoft.com/office/officeart/2005/8/layout/list1"/>
    <dgm:cxn modelId="{684A96EF-D536-4A69-A466-4CE0AE5A6949}" type="presParOf" srcId="{776EB0E2-7F38-495A-BDF0-8BC07FE8ECFA}" destId="{126B9A3B-8ECB-4EF3-AE67-825F482F4323}" srcOrd="0" destOrd="0" presId="urn:microsoft.com/office/officeart/2005/8/layout/list1"/>
    <dgm:cxn modelId="{88763112-E001-44C1-AFD4-8E8FD66A4BE8}" type="presParOf" srcId="{776EB0E2-7F38-495A-BDF0-8BC07FE8ECFA}" destId="{28B10AC8-5233-45F9-B6EC-E8C0ABEDFBAD}" srcOrd="1" destOrd="0" presId="urn:microsoft.com/office/officeart/2005/8/layout/list1"/>
    <dgm:cxn modelId="{5A20A077-1FEA-4F27-9822-335CFCADFC9A}" type="presParOf" srcId="{F5D90192-A5D6-4017-AEDD-36A8817DF986}" destId="{58E99DCB-10BF-4B77-B714-296112E684B6}" srcOrd="1" destOrd="0" presId="urn:microsoft.com/office/officeart/2005/8/layout/list1"/>
    <dgm:cxn modelId="{7B64A19D-E32D-44DC-9294-723814C0018A}" type="presParOf" srcId="{F5D90192-A5D6-4017-AEDD-36A8817DF986}" destId="{3896B478-5C86-4E79-9074-9E7E5E82FF3D}" srcOrd="2" destOrd="0" presId="urn:microsoft.com/office/officeart/2005/8/layout/list1"/>
    <dgm:cxn modelId="{738FE041-1CBB-4D90-A645-BD540D11BD96}" type="presParOf" srcId="{F5D90192-A5D6-4017-AEDD-36A8817DF986}" destId="{D38F0FD1-62EE-40E0-9276-4DECBD0A215C}" srcOrd="3" destOrd="0" presId="urn:microsoft.com/office/officeart/2005/8/layout/list1"/>
    <dgm:cxn modelId="{E98BD514-0691-481F-A689-08ADA3FDF6F3}" type="presParOf" srcId="{F5D90192-A5D6-4017-AEDD-36A8817DF986}" destId="{C0DAFC94-D3B4-4A31-986B-B5D033C2FBC8}" srcOrd="4" destOrd="0" presId="urn:microsoft.com/office/officeart/2005/8/layout/list1"/>
    <dgm:cxn modelId="{B16B9762-BFF1-45F9-9B08-6236268E4F89}" type="presParOf" srcId="{C0DAFC94-D3B4-4A31-986B-B5D033C2FBC8}" destId="{CF738DB6-9132-4E27-8C32-66D613328AFC}" srcOrd="0" destOrd="0" presId="urn:microsoft.com/office/officeart/2005/8/layout/list1"/>
    <dgm:cxn modelId="{5103D1A4-DC2E-4940-9DA2-F6E5A1627812}" type="presParOf" srcId="{C0DAFC94-D3B4-4A31-986B-B5D033C2FBC8}" destId="{6138F8AE-65EA-47E1-AF63-2EBD29C273A6}" srcOrd="1" destOrd="0" presId="urn:microsoft.com/office/officeart/2005/8/layout/list1"/>
    <dgm:cxn modelId="{884B9B8E-1383-4BCD-99C8-B37DB52C7DA9}" type="presParOf" srcId="{F5D90192-A5D6-4017-AEDD-36A8817DF986}" destId="{A0B8AF7D-9A90-47FB-B695-423056165AFB}" srcOrd="5" destOrd="0" presId="urn:microsoft.com/office/officeart/2005/8/layout/list1"/>
    <dgm:cxn modelId="{0C5EACB0-4859-4369-ACB1-55E41E728256}" type="presParOf" srcId="{F5D90192-A5D6-4017-AEDD-36A8817DF986}" destId="{25A5F439-DA57-4CEA-A691-D6F53B553F31}" srcOrd="6" destOrd="0" presId="urn:microsoft.com/office/officeart/2005/8/layout/list1"/>
    <dgm:cxn modelId="{4CC33E6E-F7C8-4BA9-B7BD-E662973653A4}" type="presParOf" srcId="{F5D90192-A5D6-4017-AEDD-36A8817DF986}" destId="{390F9A5E-8417-4A5D-8952-FDDAD1E52DAD}" srcOrd="7" destOrd="0" presId="urn:microsoft.com/office/officeart/2005/8/layout/list1"/>
    <dgm:cxn modelId="{B9F1A4FD-87E4-4B32-9528-86794D30C1F8}" type="presParOf" srcId="{F5D90192-A5D6-4017-AEDD-36A8817DF986}" destId="{B2CD02DF-AA43-46D2-982F-EC0B0B189A44}" srcOrd="8" destOrd="0" presId="urn:microsoft.com/office/officeart/2005/8/layout/list1"/>
    <dgm:cxn modelId="{0ED108E2-5C96-4CB9-A25A-A1ED2663E1DC}" type="presParOf" srcId="{B2CD02DF-AA43-46D2-982F-EC0B0B189A44}" destId="{7313BF5E-FFF9-405E-94CB-026DF044430A}" srcOrd="0" destOrd="0" presId="urn:microsoft.com/office/officeart/2005/8/layout/list1"/>
    <dgm:cxn modelId="{974182EE-610D-4747-85EB-3D53DAB9E6FF}" type="presParOf" srcId="{B2CD02DF-AA43-46D2-982F-EC0B0B189A44}" destId="{F9AC14B7-83D9-49F2-B423-8BB75CAC3BFE}" srcOrd="1" destOrd="0" presId="urn:microsoft.com/office/officeart/2005/8/layout/list1"/>
    <dgm:cxn modelId="{19094BB4-EAF9-4226-8FE0-0E3473D5B484}" type="presParOf" srcId="{F5D90192-A5D6-4017-AEDD-36A8817DF986}" destId="{1678898E-7942-417F-BAD8-42EA7556BEC0}" srcOrd="9" destOrd="0" presId="urn:microsoft.com/office/officeart/2005/8/layout/list1"/>
    <dgm:cxn modelId="{1EAC5AB8-FE3A-4398-AAE0-0EEBB3B4E87C}" type="presParOf" srcId="{F5D90192-A5D6-4017-AEDD-36A8817DF986}" destId="{EE540213-E395-4633-8B42-6D4CC7A859F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BD12E6-5EAE-48F9-8F8F-C84223713421}" type="doc">
      <dgm:prSet loTypeId="urn:microsoft.com/office/officeart/2005/8/layout/hList3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E546F1D-5D4D-417E-B67B-A3D081B5046D}">
      <dgm:prSet phldrT="[Текст]" custT="1"/>
      <dgm:spPr/>
      <dgm:t>
        <a:bodyPr/>
        <a:lstStyle/>
        <a:p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Направление расходов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B76334D9-79B2-47FD-9821-13FB4C57C86D}" type="parTrans" cxnId="{0AA5D3F4-2EFA-48E3-86A4-39DC819AC1F4}">
      <dgm:prSet/>
      <dgm:spPr/>
      <dgm:t>
        <a:bodyPr/>
        <a:lstStyle/>
        <a:p>
          <a:endParaRPr lang="ru-RU"/>
        </a:p>
      </dgm:t>
    </dgm:pt>
    <dgm:pt modelId="{C1D8579C-51E5-40B1-A87E-541A4C3D2566}" type="sibTrans" cxnId="{0AA5D3F4-2EFA-48E3-86A4-39DC819AC1F4}">
      <dgm:prSet/>
      <dgm:spPr/>
      <dgm:t>
        <a:bodyPr/>
        <a:lstStyle/>
        <a:p>
          <a:endParaRPr lang="ru-RU"/>
        </a:p>
      </dgm:t>
    </dgm:pt>
    <dgm:pt modelId="{E7460EFF-5B25-4098-91CA-C973B0BF3800}">
      <dgm:prSet phldrT="[Текст]"/>
      <dgm:spPr/>
      <dgm:t>
        <a:bodyPr/>
        <a:lstStyle/>
        <a:p>
          <a:r>
            <a:rPr lang="ru-RU" dirty="0" smtClean="0"/>
            <a:t>Природоохранные мероприятия (ликвидация несанкционированных свалок) – </a:t>
          </a:r>
          <a:r>
            <a:rPr lang="ru-RU" b="1" dirty="0" smtClean="0"/>
            <a:t>1,8 млн. рублей</a:t>
          </a:r>
          <a:endParaRPr lang="ru-RU" b="1" dirty="0"/>
        </a:p>
      </dgm:t>
    </dgm:pt>
    <dgm:pt modelId="{2A030E80-66A1-4EFF-A934-78C44BDBD28E}" type="parTrans" cxnId="{2CF4FD28-A8FE-4F7B-A9F0-0509980BE3AF}">
      <dgm:prSet/>
      <dgm:spPr/>
      <dgm:t>
        <a:bodyPr/>
        <a:lstStyle/>
        <a:p>
          <a:endParaRPr lang="ru-RU"/>
        </a:p>
      </dgm:t>
    </dgm:pt>
    <dgm:pt modelId="{6C144332-DEA9-4787-A6B4-09AB39E80FD4}" type="sibTrans" cxnId="{2CF4FD28-A8FE-4F7B-A9F0-0509980BE3AF}">
      <dgm:prSet/>
      <dgm:spPr/>
      <dgm:t>
        <a:bodyPr/>
        <a:lstStyle/>
        <a:p>
          <a:endParaRPr lang="ru-RU"/>
        </a:p>
      </dgm:t>
    </dgm:pt>
    <dgm:pt modelId="{638165F8-BFAA-428F-8288-8E98828FDE34}">
      <dgm:prSet/>
      <dgm:spPr/>
      <dgm:t>
        <a:bodyPr/>
        <a:lstStyle/>
        <a:p>
          <a:r>
            <a:rPr lang="ru-RU" dirty="0" smtClean="0"/>
            <a:t>Энергосбережение и содержание систем наружного освещения – </a:t>
          </a:r>
          <a:r>
            <a:rPr lang="ru-RU" b="1" dirty="0" smtClean="0"/>
            <a:t>3,8 млн. рублей</a:t>
          </a:r>
          <a:endParaRPr lang="ru-RU" b="1" dirty="0"/>
        </a:p>
      </dgm:t>
    </dgm:pt>
    <dgm:pt modelId="{A80DEE06-8168-430D-81D3-4C9A07E772AA}" type="parTrans" cxnId="{92BBC40E-E238-4BD9-8143-326D54A8A070}">
      <dgm:prSet/>
      <dgm:spPr/>
      <dgm:t>
        <a:bodyPr/>
        <a:lstStyle/>
        <a:p>
          <a:endParaRPr lang="ru-RU"/>
        </a:p>
      </dgm:t>
    </dgm:pt>
    <dgm:pt modelId="{4D535D7B-2CE7-4D5E-B488-8E2761A7DCAA}" type="sibTrans" cxnId="{92BBC40E-E238-4BD9-8143-326D54A8A070}">
      <dgm:prSet/>
      <dgm:spPr/>
      <dgm:t>
        <a:bodyPr/>
        <a:lstStyle/>
        <a:p>
          <a:endParaRPr lang="ru-RU"/>
        </a:p>
      </dgm:t>
    </dgm:pt>
    <dgm:pt modelId="{C6E65417-E619-485D-89A1-6753BD383803}">
      <dgm:prSet/>
      <dgm:spPr/>
      <dgm:t>
        <a:bodyPr/>
        <a:lstStyle/>
        <a:p>
          <a:r>
            <a:rPr lang="ru-RU" dirty="0" smtClean="0"/>
            <a:t>Организация и содержание мест захоронения –</a:t>
          </a:r>
          <a:r>
            <a:rPr lang="ru-RU" b="1" dirty="0" smtClean="0"/>
            <a:t> 0,1 млн. рублей </a:t>
          </a:r>
          <a:endParaRPr lang="ru-RU" b="1" dirty="0"/>
        </a:p>
      </dgm:t>
    </dgm:pt>
    <dgm:pt modelId="{FA4CC38A-C3C3-41C1-97D3-E97E47BA9D44}" type="parTrans" cxnId="{D88A5BD4-CE81-4973-8121-A78FABF0A489}">
      <dgm:prSet/>
      <dgm:spPr/>
      <dgm:t>
        <a:bodyPr/>
        <a:lstStyle/>
        <a:p>
          <a:endParaRPr lang="ru-RU"/>
        </a:p>
      </dgm:t>
    </dgm:pt>
    <dgm:pt modelId="{6788BE3F-D368-4BE4-BC5F-F8821DBBA807}" type="sibTrans" cxnId="{D88A5BD4-CE81-4973-8121-A78FABF0A489}">
      <dgm:prSet/>
      <dgm:spPr/>
      <dgm:t>
        <a:bodyPr/>
        <a:lstStyle/>
        <a:p>
          <a:endParaRPr lang="ru-RU"/>
        </a:p>
      </dgm:t>
    </dgm:pt>
    <dgm:pt modelId="{B5A16BE3-4F00-43F0-89DD-F3A4843E586A}">
      <dgm:prSet custT="1"/>
      <dgm:spPr/>
      <dgm:t>
        <a:bodyPr/>
        <a:lstStyle/>
        <a:p>
          <a:r>
            <a:rPr lang="ru-RU" sz="1100" dirty="0" smtClean="0"/>
            <a:t>Формирование и содержание муниципального имущества  (ремонт </a:t>
          </a:r>
          <a:r>
            <a:rPr lang="ru-RU" sz="1100" dirty="0" smtClean="0"/>
            <a:t>мемориального </a:t>
          </a:r>
          <a:r>
            <a:rPr lang="ru-RU" sz="1100" smtClean="0"/>
            <a:t>комплекса «Памяти </a:t>
          </a:r>
          <a:r>
            <a:rPr lang="ru-RU" sz="1100" dirty="0" smtClean="0"/>
            <a:t>воинов, погибших во время ВОВ 1941-1945 </a:t>
          </a:r>
          <a:r>
            <a:rPr lang="ru-RU" sz="1100" dirty="0" err="1" smtClean="0"/>
            <a:t>гг</a:t>
          </a:r>
          <a:r>
            <a:rPr lang="ru-RU" sz="1100" dirty="0" smtClean="0"/>
            <a:t>»,  </a:t>
          </a:r>
          <a:r>
            <a:rPr lang="ru-RU" sz="1100" dirty="0" smtClean="0"/>
            <a:t>оценка рыночной стоимости имущества) – </a:t>
          </a:r>
          <a:r>
            <a:rPr lang="ru-RU" sz="1100" b="1" dirty="0" smtClean="0"/>
            <a:t>5,5 млн. рублей</a:t>
          </a:r>
          <a:endParaRPr lang="ru-RU" sz="1100" b="1" dirty="0"/>
        </a:p>
      </dgm:t>
    </dgm:pt>
    <dgm:pt modelId="{FE5FAFAF-0DB7-44F2-8777-842A74B7C946}" type="parTrans" cxnId="{C2EB27EB-0AA4-4F92-922F-9BB2439626C9}">
      <dgm:prSet/>
      <dgm:spPr/>
      <dgm:t>
        <a:bodyPr/>
        <a:lstStyle/>
        <a:p>
          <a:endParaRPr lang="ru-RU"/>
        </a:p>
      </dgm:t>
    </dgm:pt>
    <dgm:pt modelId="{07BFCDE0-C84B-451E-9D13-DDC6C08A829A}" type="sibTrans" cxnId="{C2EB27EB-0AA4-4F92-922F-9BB2439626C9}">
      <dgm:prSet/>
      <dgm:spPr/>
      <dgm:t>
        <a:bodyPr/>
        <a:lstStyle/>
        <a:p>
          <a:endParaRPr lang="ru-RU"/>
        </a:p>
      </dgm:t>
    </dgm:pt>
    <dgm:pt modelId="{42E4B095-910C-4667-9A1E-BCB8FFA6BB1E}" type="pres">
      <dgm:prSet presAssocID="{1ABD12E6-5EAE-48F9-8F8F-C8422371342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205E5E-BF02-4AC2-996F-6853EDB948E4}" type="pres">
      <dgm:prSet presAssocID="{4E546F1D-5D4D-417E-B67B-A3D081B5046D}" presName="roof" presStyleLbl="dkBgShp" presStyleIdx="0" presStyleCnt="2" custScaleY="50480" custLinFactNeighborY="-12380"/>
      <dgm:spPr/>
      <dgm:t>
        <a:bodyPr/>
        <a:lstStyle/>
        <a:p>
          <a:endParaRPr lang="ru-RU"/>
        </a:p>
      </dgm:t>
    </dgm:pt>
    <dgm:pt modelId="{1B5A9A8A-562F-4B24-B94D-39485A35EEBC}" type="pres">
      <dgm:prSet presAssocID="{4E546F1D-5D4D-417E-B67B-A3D081B5046D}" presName="pillars" presStyleCnt="0"/>
      <dgm:spPr/>
    </dgm:pt>
    <dgm:pt modelId="{95C62A87-2AB8-4707-B530-F337A2AA286C}" type="pres">
      <dgm:prSet presAssocID="{4E546F1D-5D4D-417E-B67B-A3D081B5046D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59287C-7D2C-4AD9-86FF-3E51443FA7A7}" type="pres">
      <dgm:prSet presAssocID="{638165F8-BFAA-428F-8288-8E98828FDE34}" presName="pillarX" presStyleLbl="node1" presStyleIdx="1" presStyleCnt="4" custLinFactNeighborY="-17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E0B0C7-9BCD-4A5D-AAF6-151531373B27}" type="pres">
      <dgm:prSet presAssocID="{E7460EFF-5B25-4098-91CA-C973B0BF3800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557D0F-A532-465A-8CEA-12A8C7A1E765}" type="pres">
      <dgm:prSet presAssocID="{B5A16BE3-4F00-43F0-89DD-F3A4843E586A}" presName="pillarX" presStyleLbl="node1" presStyleIdx="3" presStyleCnt="4" custLinFactNeighborY="-17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FD67D0-199C-4FC3-99D4-655CC380CD3B}" type="pres">
      <dgm:prSet presAssocID="{4E546F1D-5D4D-417E-B67B-A3D081B5046D}" presName="base" presStyleLbl="dkBgShp" presStyleIdx="1" presStyleCnt="2"/>
      <dgm:spPr/>
    </dgm:pt>
  </dgm:ptLst>
  <dgm:cxnLst>
    <dgm:cxn modelId="{BD588F5D-7666-42BA-A7D5-6E8EA66848C2}" type="presOf" srcId="{638165F8-BFAA-428F-8288-8E98828FDE34}" destId="{BE59287C-7D2C-4AD9-86FF-3E51443FA7A7}" srcOrd="0" destOrd="0" presId="urn:microsoft.com/office/officeart/2005/8/layout/hList3"/>
    <dgm:cxn modelId="{C2EB27EB-0AA4-4F92-922F-9BB2439626C9}" srcId="{4E546F1D-5D4D-417E-B67B-A3D081B5046D}" destId="{B5A16BE3-4F00-43F0-89DD-F3A4843E586A}" srcOrd="3" destOrd="0" parTransId="{FE5FAFAF-0DB7-44F2-8777-842A74B7C946}" sibTransId="{07BFCDE0-C84B-451E-9D13-DDC6C08A829A}"/>
    <dgm:cxn modelId="{EF6A89AC-18FD-4F8E-9209-C3740DCC274D}" type="presOf" srcId="{1ABD12E6-5EAE-48F9-8F8F-C84223713421}" destId="{42E4B095-910C-4667-9A1E-BCB8FFA6BB1E}" srcOrd="0" destOrd="0" presId="urn:microsoft.com/office/officeart/2005/8/layout/hList3"/>
    <dgm:cxn modelId="{E1E8E8A6-D0FA-4713-A064-C1B8C4A1A598}" type="presOf" srcId="{C6E65417-E619-485D-89A1-6753BD383803}" destId="{95C62A87-2AB8-4707-B530-F337A2AA286C}" srcOrd="0" destOrd="0" presId="urn:microsoft.com/office/officeart/2005/8/layout/hList3"/>
    <dgm:cxn modelId="{0AA5D3F4-2EFA-48E3-86A4-39DC819AC1F4}" srcId="{1ABD12E6-5EAE-48F9-8F8F-C84223713421}" destId="{4E546F1D-5D4D-417E-B67B-A3D081B5046D}" srcOrd="0" destOrd="0" parTransId="{B76334D9-79B2-47FD-9821-13FB4C57C86D}" sibTransId="{C1D8579C-51E5-40B1-A87E-541A4C3D2566}"/>
    <dgm:cxn modelId="{29B2D5FB-08D1-4AB6-9351-7F1BD725E3FB}" type="presOf" srcId="{E7460EFF-5B25-4098-91CA-C973B0BF3800}" destId="{B0E0B0C7-9BCD-4A5D-AAF6-151531373B27}" srcOrd="0" destOrd="0" presId="urn:microsoft.com/office/officeart/2005/8/layout/hList3"/>
    <dgm:cxn modelId="{3206543A-7035-4666-8C92-00D2257BD0D9}" type="presOf" srcId="{B5A16BE3-4F00-43F0-89DD-F3A4843E586A}" destId="{28557D0F-A532-465A-8CEA-12A8C7A1E765}" srcOrd="0" destOrd="0" presId="urn:microsoft.com/office/officeart/2005/8/layout/hList3"/>
    <dgm:cxn modelId="{0AA1428E-4CF9-4DB9-8626-346FC5D3E0DE}" type="presOf" srcId="{4E546F1D-5D4D-417E-B67B-A3D081B5046D}" destId="{2C205E5E-BF02-4AC2-996F-6853EDB948E4}" srcOrd="0" destOrd="0" presId="urn:microsoft.com/office/officeart/2005/8/layout/hList3"/>
    <dgm:cxn modelId="{D88A5BD4-CE81-4973-8121-A78FABF0A489}" srcId="{4E546F1D-5D4D-417E-B67B-A3D081B5046D}" destId="{C6E65417-E619-485D-89A1-6753BD383803}" srcOrd="0" destOrd="0" parTransId="{FA4CC38A-C3C3-41C1-97D3-E97E47BA9D44}" sibTransId="{6788BE3F-D368-4BE4-BC5F-F8821DBBA807}"/>
    <dgm:cxn modelId="{92BBC40E-E238-4BD9-8143-326D54A8A070}" srcId="{4E546F1D-5D4D-417E-B67B-A3D081B5046D}" destId="{638165F8-BFAA-428F-8288-8E98828FDE34}" srcOrd="1" destOrd="0" parTransId="{A80DEE06-8168-430D-81D3-4C9A07E772AA}" sibTransId="{4D535D7B-2CE7-4D5E-B488-8E2761A7DCAA}"/>
    <dgm:cxn modelId="{2CF4FD28-A8FE-4F7B-A9F0-0509980BE3AF}" srcId="{4E546F1D-5D4D-417E-B67B-A3D081B5046D}" destId="{E7460EFF-5B25-4098-91CA-C973B0BF3800}" srcOrd="2" destOrd="0" parTransId="{2A030E80-66A1-4EFF-A934-78C44BDBD28E}" sibTransId="{6C144332-DEA9-4787-A6B4-09AB39E80FD4}"/>
    <dgm:cxn modelId="{798E43CD-B582-4070-A3D1-989FA15BF9D5}" type="presParOf" srcId="{42E4B095-910C-4667-9A1E-BCB8FFA6BB1E}" destId="{2C205E5E-BF02-4AC2-996F-6853EDB948E4}" srcOrd="0" destOrd="0" presId="urn:microsoft.com/office/officeart/2005/8/layout/hList3"/>
    <dgm:cxn modelId="{FDAC4A03-3CE2-42D7-B6F4-B2CD7F55741C}" type="presParOf" srcId="{42E4B095-910C-4667-9A1E-BCB8FFA6BB1E}" destId="{1B5A9A8A-562F-4B24-B94D-39485A35EEBC}" srcOrd="1" destOrd="0" presId="urn:microsoft.com/office/officeart/2005/8/layout/hList3"/>
    <dgm:cxn modelId="{087D3308-61CD-4DEE-96E8-88254A81E416}" type="presParOf" srcId="{1B5A9A8A-562F-4B24-B94D-39485A35EEBC}" destId="{95C62A87-2AB8-4707-B530-F337A2AA286C}" srcOrd="0" destOrd="0" presId="urn:microsoft.com/office/officeart/2005/8/layout/hList3"/>
    <dgm:cxn modelId="{E5E11AD3-2972-4144-8E6E-DE400B6EE747}" type="presParOf" srcId="{1B5A9A8A-562F-4B24-B94D-39485A35EEBC}" destId="{BE59287C-7D2C-4AD9-86FF-3E51443FA7A7}" srcOrd="1" destOrd="0" presId="urn:microsoft.com/office/officeart/2005/8/layout/hList3"/>
    <dgm:cxn modelId="{A62E59ED-2205-4C5E-A436-390ED94C2F15}" type="presParOf" srcId="{1B5A9A8A-562F-4B24-B94D-39485A35EEBC}" destId="{B0E0B0C7-9BCD-4A5D-AAF6-151531373B27}" srcOrd="2" destOrd="0" presId="urn:microsoft.com/office/officeart/2005/8/layout/hList3"/>
    <dgm:cxn modelId="{A3760822-4E05-4A82-9454-1B71663C25D9}" type="presParOf" srcId="{1B5A9A8A-562F-4B24-B94D-39485A35EEBC}" destId="{28557D0F-A532-465A-8CEA-12A8C7A1E765}" srcOrd="3" destOrd="0" presId="urn:microsoft.com/office/officeart/2005/8/layout/hList3"/>
    <dgm:cxn modelId="{A2D0415C-D455-4C2A-B9E5-9C76D758A552}" type="presParOf" srcId="{42E4B095-910C-4667-9A1E-BCB8FFA6BB1E}" destId="{AFFD67D0-199C-4FC3-99D4-655CC380CD3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BF828D-1F95-4A5D-814F-9E5810BD5A86}">
      <dsp:nvSpPr>
        <dsp:cNvPr id="0" name=""/>
        <dsp:cNvSpPr/>
      </dsp:nvSpPr>
      <dsp:spPr>
        <a:xfrm>
          <a:off x="288056" y="0"/>
          <a:ext cx="5631025" cy="1296143"/>
        </a:xfrm>
        <a:prstGeom prst="rightArrow">
          <a:avLst/>
        </a:prstGeom>
        <a:solidFill>
          <a:srgbClr val="00CC0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1291C-D985-4B0C-A008-555469D49AF4}">
      <dsp:nvSpPr>
        <dsp:cNvPr id="0" name=""/>
        <dsp:cNvSpPr/>
      </dsp:nvSpPr>
      <dsp:spPr>
        <a:xfrm>
          <a:off x="265190" y="673994"/>
          <a:ext cx="4703361" cy="5184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Исполнено - 25,6 млн. рублей (81,6%)</a:t>
          </a:r>
          <a:endParaRPr lang="ru-RU" sz="1600" kern="1200" dirty="0"/>
        </a:p>
      </dsp:txBody>
      <dsp:txXfrm>
        <a:off x="265190" y="673994"/>
        <a:ext cx="4703361" cy="51845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0B3877-760E-475A-B868-3C33FF5B208B}">
      <dsp:nvSpPr>
        <dsp:cNvPr id="0" name=""/>
        <dsp:cNvSpPr/>
      </dsp:nvSpPr>
      <dsp:spPr>
        <a:xfrm>
          <a:off x="648064" y="1008107"/>
          <a:ext cx="2658684" cy="1584185"/>
        </a:xfrm>
        <a:prstGeom prst="roundRect">
          <a:avLst>
            <a:gd name="adj" fmla="val 10000"/>
          </a:avLst>
        </a:prstGeom>
        <a:solidFill>
          <a:srgbClr val="FFC00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Направление расходов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648064" y="1008107"/>
        <a:ext cx="2658684" cy="1584185"/>
      </dsp:txXfrm>
    </dsp:sp>
    <dsp:sp modelId="{4FE1754A-D25C-4066-9133-538D9C63056F}">
      <dsp:nvSpPr>
        <dsp:cNvPr id="0" name=""/>
        <dsp:cNvSpPr/>
      </dsp:nvSpPr>
      <dsp:spPr>
        <a:xfrm rot="19549939">
          <a:off x="3167096" y="1303958"/>
          <a:ext cx="1618204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618204" y="41835"/>
              </a:lnTo>
            </a:path>
          </a:pathLst>
        </a:custGeom>
        <a:noFill/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19549939">
        <a:off x="3935743" y="1305339"/>
        <a:ext cx="80910" cy="80910"/>
      </dsp:txXfrm>
    </dsp:sp>
    <dsp:sp modelId="{59F1D4C7-F594-43F5-8237-104FAA2509AC}">
      <dsp:nvSpPr>
        <dsp:cNvPr id="0" name=""/>
        <dsp:cNvSpPr/>
      </dsp:nvSpPr>
      <dsp:spPr>
        <a:xfrm>
          <a:off x="4645648" y="54577"/>
          <a:ext cx="3347246" cy="16736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 возмещение недополученных доходов организациям предоставляющим населению коммунальные услуги (тепло, водоснабжение), жилищные услуги (</a:t>
          </a:r>
          <a:r>
            <a:rPr lang="ru-RU" sz="1400" kern="1200" dirty="0" err="1" smtClean="0">
              <a:effectLst/>
            </a:rPr>
            <a:t>услуги</a:t>
          </a:r>
          <a:r>
            <a:rPr lang="ru-RU" sz="1400" kern="1200" dirty="0" smtClean="0"/>
            <a:t> бани) – </a:t>
          </a:r>
          <a:r>
            <a:rPr lang="ru-RU" sz="1400" kern="1200" smtClean="0"/>
            <a:t>21,1 млн. </a:t>
          </a:r>
          <a:r>
            <a:rPr lang="ru-RU" sz="1400" kern="1200" dirty="0" smtClean="0"/>
            <a:t>рублей</a:t>
          </a:r>
          <a:endParaRPr lang="ru-RU" sz="1400" kern="1200" dirty="0"/>
        </a:p>
      </dsp:txBody>
      <dsp:txXfrm>
        <a:off x="4645648" y="54577"/>
        <a:ext cx="3347246" cy="1673623"/>
      </dsp:txXfrm>
    </dsp:sp>
    <dsp:sp modelId="{C138C114-1898-4DCE-AE85-9C2339589823}">
      <dsp:nvSpPr>
        <dsp:cNvPr id="0" name=""/>
        <dsp:cNvSpPr/>
      </dsp:nvSpPr>
      <dsp:spPr>
        <a:xfrm rot="2075891">
          <a:off x="3165223" y="2212777"/>
          <a:ext cx="1600562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600562" y="41835"/>
              </a:lnTo>
            </a:path>
          </a:pathLst>
        </a:custGeom>
        <a:noFill/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075891">
        <a:off x="3925490" y="2214599"/>
        <a:ext cx="80028" cy="80028"/>
      </dsp:txXfrm>
    </dsp:sp>
    <dsp:sp modelId="{9195F084-9183-47AE-842C-A4A9925499DD}">
      <dsp:nvSpPr>
        <dsp:cNvPr id="0" name=""/>
        <dsp:cNvSpPr/>
      </dsp:nvSpPr>
      <dsp:spPr>
        <a:xfrm>
          <a:off x="4624259" y="1872216"/>
          <a:ext cx="3347246" cy="16736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 подготовку систем коммунальной инфраструктуры к осенне-зимнему периоду (ремонт сетей тепло-, водоснабжения (с заменой ветхих сетей) – 4,5 млн.рублей</a:t>
          </a:r>
          <a:endParaRPr lang="ru-RU" sz="1400" kern="1200" dirty="0"/>
        </a:p>
      </dsp:txBody>
      <dsp:txXfrm>
        <a:off x="4624259" y="1872216"/>
        <a:ext cx="3347246" cy="167362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1ED17E-72CA-4697-95D5-B0801D83C4AC}">
      <dsp:nvSpPr>
        <dsp:cNvPr id="0" name=""/>
        <dsp:cNvSpPr/>
      </dsp:nvSpPr>
      <dsp:spPr>
        <a:xfrm>
          <a:off x="179517" y="1127279"/>
          <a:ext cx="3381840" cy="3381840"/>
        </a:xfrm>
        <a:prstGeom prst="ellipse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shade val="15000"/>
                <a:satMod val="180000"/>
              </a:schemeClr>
            </a:gs>
            <a:gs pos="50000">
              <a:schemeClr val="accent3">
                <a:hueOff val="11624607"/>
                <a:satOff val="-37145"/>
                <a:lumOff val="-9412"/>
                <a:alphaOff val="0"/>
                <a:shade val="45000"/>
                <a:satMod val="170000"/>
              </a:schemeClr>
            </a:gs>
            <a:gs pos="70000">
              <a:schemeClr val="accent3">
                <a:hueOff val="11624607"/>
                <a:satOff val="-37145"/>
                <a:lumOff val="-941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895B36-327B-496D-9298-A935FCCEC5B3}">
      <dsp:nvSpPr>
        <dsp:cNvPr id="0" name=""/>
        <dsp:cNvSpPr/>
      </dsp:nvSpPr>
      <dsp:spPr>
        <a:xfrm>
          <a:off x="644642" y="1610601"/>
          <a:ext cx="2415197" cy="2415197"/>
        </a:xfrm>
        <a:prstGeom prst="ellipse">
          <a:avLst/>
        </a:prstGeom>
        <a:gradFill rotWithShape="0">
          <a:gsLst>
            <a:gs pos="0">
              <a:schemeClr val="accent3">
                <a:hueOff val="7749738"/>
                <a:satOff val="-24763"/>
                <a:lumOff val="-6275"/>
                <a:alphaOff val="0"/>
                <a:shade val="15000"/>
                <a:satMod val="180000"/>
              </a:schemeClr>
            </a:gs>
            <a:gs pos="50000">
              <a:schemeClr val="accent3">
                <a:hueOff val="7749738"/>
                <a:satOff val="-24763"/>
                <a:lumOff val="-6275"/>
                <a:alphaOff val="0"/>
                <a:shade val="45000"/>
                <a:satMod val="170000"/>
              </a:schemeClr>
            </a:gs>
            <a:gs pos="70000">
              <a:schemeClr val="accent3">
                <a:hueOff val="7749738"/>
                <a:satOff val="-24763"/>
                <a:lumOff val="-627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7749738"/>
                <a:satOff val="-24763"/>
                <a:lumOff val="-627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81C844-67C4-461A-9781-640E2F9228BC}">
      <dsp:nvSpPr>
        <dsp:cNvPr id="0" name=""/>
        <dsp:cNvSpPr/>
      </dsp:nvSpPr>
      <dsp:spPr>
        <a:xfrm>
          <a:off x="1115615" y="2093640"/>
          <a:ext cx="1449118" cy="1449118"/>
        </a:xfrm>
        <a:prstGeom prst="ellipse">
          <a:avLst/>
        </a:prstGeom>
        <a:gradFill rotWithShape="0">
          <a:gsLst>
            <a:gs pos="0">
              <a:schemeClr val="accent3">
                <a:hueOff val="3874869"/>
                <a:satOff val="-12382"/>
                <a:lumOff val="-3137"/>
                <a:alphaOff val="0"/>
                <a:shade val="15000"/>
                <a:satMod val="180000"/>
              </a:schemeClr>
            </a:gs>
            <a:gs pos="50000">
              <a:schemeClr val="accent3">
                <a:hueOff val="3874869"/>
                <a:satOff val="-12382"/>
                <a:lumOff val="-3137"/>
                <a:alphaOff val="0"/>
                <a:shade val="45000"/>
                <a:satMod val="170000"/>
              </a:schemeClr>
            </a:gs>
            <a:gs pos="70000">
              <a:schemeClr val="accent3">
                <a:hueOff val="3874869"/>
                <a:satOff val="-12382"/>
                <a:lumOff val="-313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3874869"/>
                <a:satOff val="-12382"/>
                <a:lumOff val="-313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61D2DF-E512-42A0-B701-661DE2D0F148}">
      <dsp:nvSpPr>
        <dsp:cNvPr id="0" name=""/>
        <dsp:cNvSpPr/>
      </dsp:nvSpPr>
      <dsp:spPr>
        <a:xfrm>
          <a:off x="1568682" y="2576680"/>
          <a:ext cx="483039" cy="48303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2DD7EF-71EA-4A58-B62A-633D66EF0C02}">
      <dsp:nvSpPr>
        <dsp:cNvPr id="0" name=""/>
        <dsp:cNvSpPr/>
      </dsp:nvSpPr>
      <dsp:spPr>
        <a:xfrm>
          <a:off x="4211953" y="0"/>
          <a:ext cx="3668434" cy="808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Строительство и реконструкция автомобильных дорог общего пользования – </a:t>
          </a:r>
          <a:r>
            <a:rPr lang="ru-RU" sz="1200" b="1" kern="1200" dirty="0" smtClean="0"/>
            <a:t>0,8 млн. рублей</a:t>
          </a:r>
          <a:endParaRPr lang="ru-RU" sz="1200" b="1" kern="1200" dirty="0"/>
        </a:p>
      </dsp:txBody>
      <dsp:txXfrm>
        <a:off x="4211953" y="0"/>
        <a:ext cx="3668434" cy="808823"/>
      </dsp:txXfrm>
    </dsp:sp>
    <dsp:sp modelId="{26E24F50-EDAF-40B6-86A3-A83856A82C0D}">
      <dsp:nvSpPr>
        <dsp:cNvPr id="0" name=""/>
        <dsp:cNvSpPr/>
      </dsp:nvSpPr>
      <dsp:spPr>
        <a:xfrm>
          <a:off x="3779910" y="288032"/>
          <a:ext cx="42273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FF0C671-D5A8-4FA3-B570-D4FBF6E142EF}">
      <dsp:nvSpPr>
        <dsp:cNvPr id="0" name=""/>
        <dsp:cNvSpPr/>
      </dsp:nvSpPr>
      <dsp:spPr>
        <a:xfrm rot="5400000">
          <a:off x="1654993" y="539362"/>
          <a:ext cx="2389833" cy="1860012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13CB7B0-51FD-473D-A6E5-381E9F6466E6}">
      <dsp:nvSpPr>
        <dsp:cNvPr id="0" name=""/>
        <dsp:cNvSpPr/>
      </dsp:nvSpPr>
      <dsp:spPr>
        <a:xfrm>
          <a:off x="4172402" y="826880"/>
          <a:ext cx="3711958" cy="901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Обеспечение безопасности дорожного движения (содержание светофоров, дорожная разметка, обустройство пешеходных ограждений) – </a:t>
          </a:r>
          <a:r>
            <a:rPr lang="ru-RU" sz="1200" b="1" kern="1200" dirty="0" smtClean="0"/>
            <a:t>2,1 млн. рублей</a:t>
          </a:r>
          <a:endParaRPr lang="ru-RU" sz="1200" b="1" kern="1200" dirty="0"/>
        </a:p>
      </dsp:txBody>
      <dsp:txXfrm>
        <a:off x="4172402" y="826880"/>
        <a:ext cx="3711958" cy="901312"/>
      </dsp:txXfrm>
    </dsp:sp>
    <dsp:sp modelId="{8F2AE302-3415-4E44-A782-BC244AE9754C}">
      <dsp:nvSpPr>
        <dsp:cNvPr id="0" name=""/>
        <dsp:cNvSpPr/>
      </dsp:nvSpPr>
      <dsp:spPr>
        <a:xfrm>
          <a:off x="3717223" y="1213235"/>
          <a:ext cx="42273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4D168B3-1690-4470-BB70-E066D8405FB6}">
      <dsp:nvSpPr>
        <dsp:cNvPr id="0" name=""/>
        <dsp:cNvSpPr/>
      </dsp:nvSpPr>
      <dsp:spPr>
        <a:xfrm rot="5400000">
          <a:off x="1998099" y="1466309"/>
          <a:ext cx="1962594" cy="1457009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FA836A3-96FE-40BC-9FC6-D7A0F6BB4A2E}">
      <dsp:nvSpPr>
        <dsp:cNvPr id="0" name=""/>
        <dsp:cNvSpPr/>
      </dsp:nvSpPr>
      <dsp:spPr>
        <a:xfrm>
          <a:off x="4139945" y="1728188"/>
          <a:ext cx="3763548" cy="808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Предоставление субсидий за осуществление автомобильных перевозок в границах городского поселения – </a:t>
          </a:r>
          <a:r>
            <a:rPr lang="ru-RU" sz="1200" b="1" kern="1200" dirty="0" smtClean="0"/>
            <a:t>4,7 млн.рублей</a:t>
          </a:r>
          <a:endParaRPr lang="ru-RU" sz="1200" b="1" kern="1200" dirty="0"/>
        </a:p>
      </dsp:txBody>
      <dsp:txXfrm>
        <a:off x="4139945" y="1728188"/>
        <a:ext cx="3763548" cy="808823"/>
      </dsp:txXfrm>
    </dsp:sp>
    <dsp:sp modelId="{82F93FF1-3B0B-43D2-886A-AD23B08A647E}">
      <dsp:nvSpPr>
        <dsp:cNvPr id="0" name=""/>
        <dsp:cNvSpPr/>
      </dsp:nvSpPr>
      <dsp:spPr>
        <a:xfrm>
          <a:off x="3635894" y="2022058"/>
          <a:ext cx="42273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BB1619D-8052-4154-A9A3-77F439B584C6}">
      <dsp:nvSpPr>
        <dsp:cNvPr id="0" name=""/>
        <dsp:cNvSpPr/>
      </dsp:nvSpPr>
      <dsp:spPr>
        <a:xfrm rot="5400000">
          <a:off x="2369492" y="2207777"/>
          <a:ext cx="1497027" cy="1124461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0072EA3-7673-4A80-B36C-C21F6D53F137}">
      <dsp:nvSpPr>
        <dsp:cNvPr id="0" name=""/>
        <dsp:cNvSpPr/>
      </dsp:nvSpPr>
      <dsp:spPr>
        <a:xfrm>
          <a:off x="4139945" y="2575552"/>
          <a:ext cx="3593746" cy="808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Содержание уличной дорожной сети (зимнее содержание дорог, </a:t>
          </a:r>
          <a:r>
            <a:rPr lang="ru-RU" sz="1200" kern="1200" dirty="0" err="1" smtClean="0"/>
            <a:t>грейдирование</a:t>
          </a:r>
          <a:r>
            <a:rPr lang="ru-RU" sz="1200" kern="1200" dirty="0" smtClean="0"/>
            <a:t>, ямочный ремонт дорожного покрытия) – </a:t>
          </a:r>
          <a:r>
            <a:rPr lang="ru-RU" sz="1200" b="1" kern="1200" dirty="0" smtClean="0"/>
            <a:t>20,2 млн. рублей</a:t>
          </a:r>
          <a:endParaRPr lang="ru-RU" sz="1200" b="1" kern="1200" dirty="0"/>
        </a:p>
      </dsp:txBody>
      <dsp:txXfrm>
        <a:off x="4139945" y="2575552"/>
        <a:ext cx="3593746" cy="808823"/>
      </dsp:txXfrm>
    </dsp:sp>
    <dsp:sp modelId="{C9C73FFA-6FC9-4681-B802-D67F9C2249F3}">
      <dsp:nvSpPr>
        <dsp:cNvPr id="0" name=""/>
        <dsp:cNvSpPr/>
      </dsp:nvSpPr>
      <dsp:spPr>
        <a:xfrm>
          <a:off x="3707902" y="2830881"/>
          <a:ext cx="42273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EA41EA3-42E0-48C6-85F5-D1C28FF70314}">
      <dsp:nvSpPr>
        <dsp:cNvPr id="0" name=""/>
        <dsp:cNvSpPr/>
      </dsp:nvSpPr>
      <dsp:spPr>
        <a:xfrm rot="5400000">
          <a:off x="2794179" y="2952177"/>
          <a:ext cx="1028981" cy="785714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96B478-5C86-4E79-9074-9E7E5E82FF3D}">
      <dsp:nvSpPr>
        <dsp:cNvPr id="0" name=""/>
        <dsp:cNvSpPr/>
      </dsp:nvSpPr>
      <dsp:spPr>
        <a:xfrm>
          <a:off x="0" y="467776"/>
          <a:ext cx="849694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B10AC8-5233-45F9-B6EC-E8C0ABEDFBAD}">
      <dsp:nvSpPr>
        <dsp:cNvPr id="0" name=""/>
        <dsp:cNvSpPr/>
      </dsp:nvSpPr>
      <dsp:spPr>
        <a:xfrm>
          <a:off x="424847" y="10216"/>
          <a:ext cx="5947860" cy="9151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815" tIns="0" rIns="22481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Расходы на содержание МКУ «АГПБ ХЭС» – </a:t>
          </a:r>
          <a:r>
            <a:rPr lang="ru-RU" sz="1400" b="1" kern="1200" dirty="0" smtClean="0"/>
            <a:t>12,1 млн. рублей</a:t>
          </a:r>
          <a:endParaRPr lang="ru-RU" sz="1400" b="1" kern="1200" dirty="0"/>
        </a:p>
      </dsp:txBody>
      <dsp:txXfrm>
        <a:off x="424847" y="10216"/>
        <a:ext cx="5947860" cy="915120"/>
      </dsp:txXfrm>
    </dsp:sp>
    <dsp:sp modelId="{25A5F439-DA57-4CEA-A691-D6F53B553F31}">
      <dsp:nvSpPr>
        <dsp:cNvPr id="0" name=""/>
        <dsp:cNvSpPr/>
      </dsp:nvSpPr>
      <dsp:spPr>
        <a:xfrm>
          <a:off x="0" y="1944215"/>
          <a:ext cx="849694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0081594"/>
              <a:satOff val="4384"/>
              <a:lumOff val="12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38F8AE-65EA-47E1-AF63-2EBD29C273A6}">
      <dsp:nvSpPr>
        <dsp:cNvPr id="0" name=""/>
        <dsp:cNvSpPr/>
      </dsp:nvSpPr>
      <dsp:spPr>
        <a:xfrm>
          <a:off x="424847" y="1416376"/>
          <a:ext cx="5947860" cy="915120"/>
        </a:xfrm>
        <a:prstGeom prst="roundRect">
          <a:avLst/>
        </a:prstGeom>
        <a:gradFill rotWithShape="0">
          <a:gsLst>
            <a:gs pos="0">
              <a:schemeClr val="accent2">
                <a:hueOff val="-10081594"/>
                <a:satOff val="4384"/>
                <a:lumOff val="1275"/>
                <a:alphaOff val="0"/>
                <a:tint val="62000"/>
                <a:satMod val="180000"/>
              </a:schemeClr>
            </a:gs>
            <a:gs pos="65000">
              <a:schemeClr val="accent2">
                <a:hueOff val="-10081594"/>
                <a:satOff val="4384"/>
                <a:lumOff val="1275"/>
                <a:alphaOff val="0"/>
                <a:tint val="32000"/>
                <a:satMod val="250000"/>
              </a:schemeClr>
            </a:gs>
            <a:gs pos="100000">
              <a:schemeClr val="accent2">
                <a:hueOff val="-10081594"/>
                <a:satOff val="4384"/>
                <a:lumOff val="1275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815" tIns="0" rIns="22481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Выплаты сокращенным сотрудникам – </a:t>
          </a:r>
          <a:r>
            <a:rPr lang="ru-RU" sz="1400" b="1" kern="1200" dirty="0" smtClean="0"/>
            <a:t>2,3 млн. рублей</a:t>
          </a:r>
          <a:endParaRPr lang="ru-RU" sz="1400" kern="1200" dirty="0"/>
        </a:p>
      </dsp:txBody>
      <dsp:txXfrm>
        <a:off x="424847" y="1416376"/>
        <a:ext cx="5947860" cy="915120"/>
      </dsp:txXfrm>
    </dsp:sp>
    <dsp:sp modelId="{EE540213-E395-4633-8B42-6D4CC7A859FD}">
      <dsp:nvSpPr>
        <dsp:cNvPr id="0" name=""/>
        <dsp:cNvSpPr/>
      </dsp:nvSpPr>
      <dsp:spPr>
        <a:xfrm>
          <a:off x="0" y="3528391"/>
          <a:ext cx="849694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20163188"/>
              <a:satOff val="8769"/>
              <a:lumOff val="255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C14B7-83D9-49F2-B423-8BB75CAC3BFE}">
      <dsp:nvSpPr>
        <dsp:cNvPr id="0" name=""/>
        <dsp:cNvSpPr/>
      </dsp:nvSpPr>
      <dsp:spPr>
        <a:xfrm>
          <a:off x="424847" y="2822536"/>
          <a:ext cx="5947860" cy="1164087"/>
        </a:xfrm>
        <a:prstGeom prst="roundRect">
          <a:avLst/>
        </a:prstGeom>
        <a:gradFill rotWithShape="0">
          <a:gsLst>
            <a:gs pos="0">
              <a:schemeClr val="accent2">
                <a:hueOff val="-20163188"/>
                <a:satOff val="8769"/>
                <a:lumOff val="2550"/>
                <a:alphaOff val="0"/>
                <a:tint val="62000"/>
                <a:satMod val="180000"/>
              </a:schemeClr>
            </a:gs>
            <a:gs pos="65000">
              <a:schemeClr val="accent2">
                <a:hueOff val="-20163188"/>
                <a:satOff val="8769"/>
                <a:lumOff val="2550"/>
                <a:alphaOff val="0"/>
                <a:tint val="32000"/>
                <a:satMod val="250000"/>
              </a:schemeClr>
            </a:gs>
            <a:gs pos="100000">
              <a:schemeClr val="accent2">
                <a:hueOff val="-20163188"/>
                <a:satOff val="8769"/>
                <a:lumOff val="255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815" tIns="0" rIns="22481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Прочие расходы  (выплаты по исполнительным листам, уплата налога по имуществу, замена водонагревательного газового оборудования по адресу ул.Шмидта 13-3, передача полномочий в части внешнего муниципального контроля) – </a:t>
          </a:r>
          <a:r>
            <a:rPr lang="ru-RU" sz="1400" b="1" kern="1200" dirty="0" smtClean="0"/>
            <a:t>0,8 млн. рублей </a:t>
          </a:r>
          <a:endParaRPr lang="ru-RU" sz="1400" b="1" kern="1200" dirty="0"/>
        </a:p>
      </dsp:txBody>
      <dsp:txXfrm>
        <a:off x="424847" y="2822536"/>
        <a:ext cx="5947860" cy="11640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205E5E-BF02-4AC2-996F-6853EDB948E4}">
      <dsp:nvSpPr>
        <dsp:cNvPr id="0" name=""/>
        <dsp:cNvSpPr/>
      </dsp:nvSpPr>
      <dsp:spPr>
        <a:xfrm>
          <a:off x="0" y="0"/>
          <a:ext cx="8064895" cy="650146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Направление расходов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8064895" cy="650146"/>
      </dsp:txXfrm>
    </dsp:sp>
    <dsp:sp modelId="{95C62A87-2AB8-4707-B530-F337A2AA286C}">
      <dsp:nvSpPr>
        <dsp:cNvPr id="0" name=""/>
        <dsp:cNvSpPr/>
      </dsp:nvSpPr>
      <dsp:spPr>
        <a:xfrm>
          <a:off x="0" y="1128483"/>
          <a:ext cx="2016224" cy="27046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4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Организация и содержание мест захоронения –</a:t>
          </a:r>
          <a:r>
            <a:rPr lang="ru-RU" sz="1300" b="1" kern="1200" dirty="0" smtClean="0"/>
            <a:t> 0,1 млн. рублей </a:t>
          </a:r>
          <a:endParaRPr lang="ru-RU" sz="1300" b="1" kern="1200" dirty="0"/>
        </a:p>
      </dsp:txBody>
      <dsp:txXfrm>
        <a:off x="0" y="1128483"/>
        <a:ext cx="2016224" cy="2704650"/>
      </dsp:txXfrm>
    </dsp:sp>
    <dsp:sp modelId="{BE59287C-7D2C-4AD9-86FF-3E51443FA7A7}">
      <dsp:nvSpPr>
        <dsp:cNvPr id="0" name=""/>
        <dsp:cNvSpPr/>
      </dsp:nvSpPr>
      <dsp:spPr>
        <a:xfrm>
          <a:off x="2016223" y="648083"/>
          <a:ext cx="2016224" cy="2704650"/>
        </a:xfrm>
        <a:prstGeom prst="rect">
          <a:avLst/>
        </a:prstGeom>
        <a:gradFill rotWithShape="0">
          <a:gsLst>
            <a:gs pos="0">
              <a:schemeClr val="accent4">
                <a:hueOff val="406013"/>
                <a:satOff val="-7024"/>
                <a:lumOff val="-1503"/>
                <a:alphaOff val="0"/>
                <a:tint val="62000"/>
                <a:satMod val="180000"/>
              </a:schemeClr>
            </a:gs>
            <a:gs pos="65000">
              <a:schemeClr val="accent4">
                <a:hueOff val="406013"/>
                <a:satOff val="-7024"/>
                <a:lumOff val="-1503"/>
                <a:alphaOff val="0"/>
                <a:tint val="32000"/>
                <a:satMod val="250000"/>
              </a:schemeClr>
            </a:gs>
            <a:gs pos="100000">
              <a:schemeClr val="accent4">
                <a:hueOff val="406013"/>
                <a:satOff val="-7024"/>
                <a:lumOff val="-1503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Энергосбережение и содержание систем наружного освещения – </a:t>
          </a:r>
          <a:r>
            <a:rPr lang="ru-RU" sz="1300" b="1" kern="1200" dirty="0" smtClean="0"/>
            <a:t>3,8 млн. рублей</a:t>
          </a:r>
          <a:endParaRPr lang="ru-RU" sz="1300" b="1" kern="1200" dirty="0"/>
        </a:p>
      </dsp:txBody>
      <dsp:txXfrm>
        <a:off x="2016223" y="648083"/>
        <a:ext cx="2016224" cy="2704650"/>
      </dsp:txXfrm>
    </dsp:sp>
    <dsp:sp modelId="{B0E0B0C7-9BCD-4A5D-AAF6-151531373B27}">
      <dsp:nvSpPr>
        <dsp:cNvPr id="0" name=""/>
        <dsp:cNvSpPr/>
      </dsp:nvSpPr>
      <dsp:spPr>
        <a:xfrm>
          <a:off x="4032447" y="1128483"/>
          <a:ext cx="2016224" cy="2704650"/>
        </a:xfrm>
        <a:prstGeom prst="rect">
          <a:avLst/>
        </a:prstGeom>
        <a:gradFill rotWithShape="0">
          <a:gsLst>
            <a:gs pos="0">
              <a:schemeClr val="accent4">
                <a:hueOff val="812026"/>
                <a:satOff val="-14048"/>
                <a:lumOff val="-3007"/>
                <a:alphaOff val="0"/>
                <a:tint val="62000"/>
                <a:satMod val="180000"/>
              </a:schemeClr>
            </a:gs>
            <a:gs pos="65000">
              <a:schemeClr val="accent4">
                <a:hueOff val="812026"/>
                <a:satOff val="-14048"/>
                <a:lumOff val="-3007"/>
                <a:alphaOff val="0"/>
                <a:tint val="32000"/>
                <a:satMod val="250000"/>
              </a:schemeClr>
            </a:gs>
            <a:gs pos="100000">
              <a:schemeClr val="accent4">
                <a:hueOff val="812026"/>
                <a:satOff val="-14048"/>
                <a:lumOff val="-3007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Природоохранные мероприятия (ликвидация несанкционированных свалок) – </a:t>
          </a:r>
          <a:r>
            <a:rPr lang="ru-RU" sz="1300" b="1" kern="1200" dirty="0" smtClean="0"/>
            <a:t>1,8 млн. рублей</a:t>
          </a:r>
          <a:endParaRPr lang="ru-RU" sz="1300" b="1" kern="1200" dirty="0"/>
        </a:p>
      </dsp:txBody>
      <dsp:txXfrm>
        <a:off x="4032447" y="1128483"/>
        <a:ext cx="2016224" cy="2704650"/>
      </dsp:txXfrm>
    </dsp:sp>
    <dsp:sp modelId="{28557D0F-A532-465A-8CEA-12A8C7A1E765}">
      <dsp:nvSpPr>
        <dsp:cNvPr id="0" name=""/>
        <dsp:cNvSpPr/>
      </dsp:nvSpPr>
      <dsp:spPr>
        <a:xfrm>
          <a:off x="6048671" y="648083"/>
          <a:ext cx="2016224" cy="2704650"/>
        </a:xfrm>
        <a:prstGeom prst="rect">
          <a:avLst/>
        </a:prstGeom>
        <a:gradFill rotWithShape="0">
          <a:gsLst>
            <a:gs pos="0">
              <a:schemeClr val="accent4">
                <a:hueOff val="1218040"/>
                <a:satOff val="-21072"/>
                <a:lumOff val="-4510"/>
                <a:alphaOff val="0"/>
                <a:tint val="62000"/>
                <a:satMod val="180000"/>
              </a:schemeClr>
            </a:gs>
            <a:gs pos="65000">
              <a:schemeClr val="accent4">
                <a:hueOff val="1218040"/>
                <a:satOff val="-21072"/>
                <a:lumOff val="-4510"/>
                <a:alphaOff val="0"/>
                <a:tint val="32000"/>
                <a:satMod val="250000"/>
              </a:schemeClr>
            </a:gs>
            <a:gs pos="100000">
              <a:schemeClr val="accent4">
                <a:hueOff val="1218040"/>
                <a:satOff val="-21072"/>
                <a:lumOff val="-451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Формирование и содержание муниципального имущества  (ремонт </a:t>
          </a:r>
          <a:r>
            <a:rPr lang="ru-RU" sz="1100" kern="1200" dirty="0" smtClean="0"/>
            <a:t>мемориального </a:t>
          </a:r>
          <a:r>
            <a:rPr lang="ru-RU" sz="1100" kern="1200" smtClean="0"/>
            <a:t>комплекса «Памяти </a:t>
          </a:r>
          <a:r>
            <a:rPr lang="ru-RU" sz="1100" kern="1200" dirty="0" smtClean="0"/>
            <a:t>воинов, погибших во время ВОВ 1941-1945 </a:t>
          </a:r>
          <a:r>
            <a:rPr lang="ru-RU" sz="1100" kern="1200" dirty="0" err="1" smtClean="0"/>
            <a:t>гг</a:t>
          </a:r>
          <a:r>
            <a:rPr lang="ru-RU" sz="1100" kern="1200" dirty="0" smtClean="0"/>
            <a:t>»,  </a:t>
          </a:r>
          <a:r>
            <a:rPr lang="ru-RU" sz="1100" kern="1200" dirty="0" smtClean="0"/>
            <a:t>оценка рыночной стоимости имущества) – </a:t>
          </a:r>
          <a:r>
            <a:rPr lang="ru-RU" sz="1100" b="1" kern="1200" dirty="0" smtClean="0"/>
            <a:t>5,5 млн. рублей</a:t>
          </a:r>
          <a:endParaRPr lang="ru-RU" sz="1100" b="1" kern="1200" dirty="0"/>
        </a:p>
      </dsp:txBody>
      <dsp:txXfrm>
        <a:off x="6048671" y="648083"/>
        <a:ext cx="2016224" cy="2704650"/>
      </dsp:txXfrm>
    </dsp:sp>
    <dsp:sp modelId="{AFFD67D0-199C-4FC3-99D4-655CC380CD3B}">
      <dsp:nvSpPr>
        <dsp:cNvPr id="0" name=""/>
        <dsp:cNvSpPr/>
      </dsp:nvSpPr>
      <dsp:spPr>
        <a:xfrm>
          <a:off x="0" y="3833133"/>
          <a:ext cx="8064895" cy="300516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0.65574</cdr:x>
      <cdr:y>0</cdr:y>
    </cdr:from>
    <cdr:to>
      <cdr:x>1</cdr:x>
      <cdr:y>0.35312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760640" y="0"/>
          <a:ext cx="3024336" cy="177990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0.09016</cdr:x>
      <cdr:y>0.63174</cdr:y>
    </cdr:from>
    <cdr:to>
      <cdr:x>0.2623</cdr:x>
      <cdr:y>0.7784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92088" y="3411760"/>
          <a:ext cx="1512168" cy="79208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ru-RU" dirty="0" smtClean="0">
              <a:solidFill>
                <a:schemeClr val="tx1"/>
              </a:solidFill>
            </a:rPr>
            <a:t>Общегосударственные вопросы</a:t>
          </a:r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0.2541</cdr:x>
      <cdr:y>0.63174</cdr:y>
    </cdr:from>
    <cdr:to>
      <cdr:x>0.40984</cdr:x>
      <cdr:y>0.80507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232248" y="3411760"/>
          <a:ext cx="1368152" cy="93610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  <a:ln xmlns:a="http://schemas.openxmlformats.org/drawingml/2006/main" w="55000" cap="flat" cmpd="thickThin" algn="ctr">
          <a:solidFill>
            <a:sysClr val="window" lastClr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Lucida Sans Unicode"/>
            </a:defRPr>
          </a:lvl1pPr>
          <a:lvl2pPr marL="457200" indent="0">
            <a:defRPr sz="1100">
              <a:solidFill>
                <a:sysClr val="window" lastClr="FFFFFF"/>
              </a:solidFill>
              <a:latin typeface="Lucida Sans Unicode"/>
            </a:defRPr>
          </a:lvl2pPr>
          <a:lvl3pPr marL="914400" indent="0">
            <a:defRPr sz="1100">
              <a:solidFill>
                <a:sysClr val="window" lastClr="FFFFFF"/>
              </a:solidFill>
              <a:latin typeface="Lucida Sans Unicode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Lucida Sans Unicode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Lucida Sans Unicode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Lucida Sans Unicode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Lucida Sans Unicode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Lucida Sans Unicode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Lucida Sans Unicode"/>
            </a:defRPr>
          </a:lvl9pPr>
        </a:lstStyle>
        <a:p xmlns:a="http://schemas.openxmlformats.org/drawingml/2006/main">
          <a:pPr algn="ctr"/>
          <a:r>
            <a:rPr lang="ru-RU" sz="1100" dirty="0" smtClean="0">
              <a:solidFill>
                <a:sysClr val="windowText" lastClr="000000"/>
              </a:solidFill>
            </a:rPr>
            <a:t>Национальная безопасность и правоохранительная деятельность</a:t>
          </a:r>
          <a:endParaRPr lang="ru-RU" sz="1100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0.40984</cdr:x>
      <cdr:y>0.63174</cdr:y>
    </cdr:from>
    <cdr:to>
      <cdr:x>0.54918</cdr:x>
      <cdr:y>0.75174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600400" y="3411760"/>
          <a:ext cx="1224136" cy="64807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  <a:ln xmlns:a="http://schemas.openxmlformats.org/drawingml/2006/main" w="55000" cap="flat" cmpd="thickThin" algn="ctr">
          <a:solidFill>
            <a:sysClr val="window" lastClr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Lucida Sans Unicode"/>
            </a:defRPr>
          </a:lvl1pPr>
          <a:lvl2pPr marL="457200" indent="0">
            <a:defRPr sz="1100">
              <a:solidFill>
                <a:sysClr val="window" lastClr="FFFFFF"/>
              </a:solidFill>
              <a:latin typeface="Lucida Sans Unicode"/>
            </a:defRPr>
          </a:lvl2pPr>
          <a:lvl3pPr marL="914400" indent="0">
            <a:defRPr sz="1100">
              <a:solidFill>
                <a:sysClr val="window" lastClr="FFFFFF"/>
              </a:solidFill>
              <a:latin typeface="Lucida Sans Unicode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Lucida Sans Unicode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Lucida Sans Unicode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Lucida Sans Unicode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Lucida Sans Unicode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Lucida Sans Unicode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Lucida Sans Unicode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ysClr val="windowText" lastClr="000000"/>
              </a:solidFill>
            </a:rPr>
            <a:t>Национальная экономика</a:t>
          </a:r>
          <a:endParaRPr lang="ru-RU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0.54918</cdr:x>
      <cdr:y>0.63174</cdr:y>
    </cdr:from>
    <cdr:to>
      <cdr:x>0.68852</cdr:x>
      <cdr:y>0.7784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4824536" y="3411760"/>
          <a:ext cx="1224136" cy="792088"/>
        </a:xfrm>
        <a:prstGeom xmlns:a="http://schemas.openxmlformats.org/drawingml/2006/main" prst="rect">
          <a:avLst/>
        </a:prstGeom>
        <a:solidFill xmlns:a="http://schemas.openxmlformats.org/drawingml/2006/main">
          <a:srgbClr val="DA1F28">
            <a:lumMod val="20000"/>
            <a:lumOff val="80000"/>
          </a:srgbClr>
        </a:solidFill>
        <a:ln xmlns:a="http://schemas.openxmlformats.org/drawingml/2006/main" w="55000" cap="flat" cmpd="thickThin" algn="ctr">
          <a:solidFill>
            <a:sysClr val="window" lastClr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Lucida Sans Unicode"/>
            </a:defRPr>
          </a:lvl1pPr>
          <a:lvl2pPr marL="457200" indent="0">
            <a:defRPr sz="1100">
              <a:solidFill>
                <a:sysClr val="window" lastClr="FFFFFF"/>
              </a:solidFill>
              <a:latin typeface="Lucida Sans Unicode"/>
            </a:defRPr>
          </a:lvl2pPr>
          <a:lvl3pPr marL="914400" indent="0">
            <a:defRPr sz="1100">
              <a:solidFill>
                <a:sysClr val="window" lastClr="FFFFFF"/>
              </a:solidFill>
              <a:latin typeface="Lucida Sans Unicode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Lucida Sans Unicode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Lucida Sans Unicode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Lucida Sans Unicode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Lucida Sans Unicode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Lucida Sans Unicode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Lucida Sans Unicode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ysClr val="windowText" lastClr="000000"/>
              </a:solidFill>
            </a:rPr>
            <a:t>Жилищно-коммунальное хозяйство</a:t>
          </a:r>
          <a:endParaRPr lang="ru-RU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0.68852</cdr:x>
      <cdr:y>0.63174</cdr:y>
    </cdr:from>
    <cdr:to>
      <cdr:x>0.81148</cdr:x>
      <cdr:y>0.7784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6048672" y="3411760"/>
          <a:ext cx="1080120" cy="792088"/>
        </a:xfrm>
        <a:prstGeom xmlns:a="http://schemas.openxmlformats.org/drawingml/2006/main" prst="rect">
          <a:avLst/>
        </a:prstGeom>
        <a:solidFill xmlns:a="http://schemas.openxmlformats.org/drawingml/2006/main">
          <a:srgbClr val="DA1F28">
            <a:lumMod val="20000"/>
            <a:lumOff val="80000"/>
          </a:srgbClr>
        </a:solidFill>
        <a:ln xmlns:a="http://schemas.openxmlformats.org/drawingml/2006/main" w="55000" cap="flat" cmpd="thickThin" algn="ctr">
          <a:solidFill>
            <a:sysClr val="window" lastClr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Lucida Sans Unicode"/>
            </a:defRPr>
          </a:lvl1pPr>
          <a:lvl2pPr marL="457200" indent="0">
            <a:defRPr sz="1100">
              <a:solidFill>
                <a:sysClr val="window" lastClr="FFFFFF"/>
              </a:solidFill>
              <a:latin typeface="Lucida Sans Unicode"/>
            </a:defRPr>
          </a:lvl2pPr>
          <a:lvl3pPr marL="914400" indent="0">
            <a:defRPr sz="1100">
              <a:solidFill>
                <a:sysClr val="window" lastClr="FFFFFF"/>
              </a:solidFill>
              <a:latin typeface="Lucida Sans Unicode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Lucida Sans Unicode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Lucida Sans Unicode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Lucida Sans Unicode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Lucida Sans Unicode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Lucida Sans Unicode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Lucida Sans Unicode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ysClr val="windowText" lastClr="000000"/>
              </a:solidFill>
            </a:rPr>
            <a:t>Культура и кинематография</a:t>
          </a:r>
          <a:endParaRPr lang="ru-RU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0.81967</cdr:x>
      <cdr:y>0.63174</cdr:y>
    </cdr:from>
    <cdr:to>
      <cdr:x>0.94262</cdr:x>
      <cdr:y>0.7784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7200800" y="3411760"/>
          <a:ext cx="1080120" cy="792088"/>
        </a:xfrm>
        <a:prstGeom xmlns:a="http://schemas.openxmlformats.org/drawingml/2006/main" prst="rect">
          <a:avLst/>
        </a:prstGeom>
        <a:solidFill xmlns:a="http://schemas.openxmlformats.org/drawingml/2006/main">
          <a:srgbClr val="DA1F28">
            <a:lumMod val="20000"/>
            <a:lumOff val="80000"/>
          </a:srgbClr>
        </a:solidFill>
        <a:ln xmlns:a="http://schemas.openxmlformats.org/drawingml/2006/main" w="55000" cap="flat" cmpd="thickThin" algn="ctr">
          <a:solidFill>
            <a:sysClr val="window" lastClr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Lucida Sans Unicode"/>
            </a:defRPr>
          </a:lvl1pPr>
          <a:lvl2pPr marL="457200" indent="0">
            <a:defRPr sz="1100">
              <a:solidFill>
                <a:sysClr val="window" lastClr="FFFFFF"/>
              </a:solidFill>
              <a:latin typeface="Lucida Sans Unicode"/>
            </a:defRPr>
          </a:lvl2pPr>
          <a:lvl3pPr marL="914400" indent="0">
            <a:defRPr sz="1100">
              <a:solidFill>
                <a:sysClr val="window" lastClr="FFFFFF"/>
              </a:solidFill>
              <a:latin typeface="Lucida Sans Unicode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Lucida Sans Unicode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Lucida Sans Unicode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Lucida Sans Unicode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Lucida Sans Unicode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Lucida Sans Unicode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Lucida Sans Unicode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ysClr val="windowText" lastClr="000000"/>
              </a:solidFill>
            </a:rPr>
            <a:t>Социальная политика</a:t>
          </a:r>
          <a:endParaRPr lang="ru-RU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0.04098</cdr:x>
      <cdr:y>0.0984</cdr:y>
    </cdr:from>
    <cdr:to>
      <cdr:x>0.32285</cdr:x>
      <cdr:y>0.3012</cdr:y>
    </cdr:to>
    <cdr:pic>
      <cdr:nvPicPr>
        <cdr:cNvPr id="10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60040" y="531440"/>
          <a:ext cx="2476191" cy="1095238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FA2AE-F67A-4C3F-AF91-1B3051D68ABB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F7041-79FB-40F7-8680-65D6C8EB00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C40026-CF6D-4076-9C2C-B5624213451E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A92C6E0-EB0C-4DBA-A907-02E346E8E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Relationship Id="rId1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32.jpeg"/><Relationship Id="rId4" Type="http://schemas.openxmlformats.org/officeDocument/2006/relationships/diagramData" Target="../diagrams/data3.xml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36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35.png"/><Relationship Id="rId4" Type="http://schemas.openxmlformats.org/officeDocument/2006/relationships/diagramData" Target="../diagrams/data4.xml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chart" Target="../charts/chart6.xml"/><Relationship Id="rId7" Type="http://schemas.openxmlformats.org/officeDocument/2006/relationships/diagramColors" Target="../diagrams/colors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5.jpeg"/><Relationship Id="rId5" Type="http://schemas.openxmlformats.org/officeDocument/2006/relationships/diagramLayout" Target="../diagrams/layout5.xml"/><Relationship Id="rId10" Type="http://schemas.openxmlformats.org/officeDocument/2006/relationships/image" Target="../media/image38.jpeg"/><Relationship Id="rId4" Type="http://schemas.openxmlformats.org/officeDocument/2006/relationships/diagramData" Target="../diagrams/data5.xml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2348880"/>
            <a:ext cx="7848872" cy="1754326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Отчёт об исполнении бюджета городского поселения Березово</a:t>
            </a:r>
          </a:p>
          <a:p>
            <a:pPr algn="ctr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 2017 год</a:t>
            </a:r>
            <a:endParaRPr lang="ru-RU" sz="36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http://gradberezov.ru/upload/iblock/bb3/bb30ec5c9733601b4087088a07d545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97152"/>
            <a:ext cx="2664296" cy="1692000"/>
          </a:xfrm>
          <a:prstGeom prst="rect">
            <a:avLst/>
          </a:prstGeom>
          <a:noFill/>
        </p:spPr>
      </p:pic>
      <p:pic>
        <p:nvPicPr>
          <p:cNvPr id="7177" name="Picture 9" descr="Берёзово ГП_ПП-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2799777" cy="17281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7179" name="Picture 11" descr="C:\Users\1\Desktop\Бюджет для граждан\2014 год\DSC056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06034"/>
            <a:ext cx="2808312" cy="1754814"/>
          </a:xfrm>
          <a:prstGeom prst="rect">
            <a:avLst/>
          </a:prstGeom>
          <a:noFill/>
        </p:spPr>
      </p:pic>
      <p:pic>
        <p:nvPicPr>
          <p:cNvPr id="7180" name="Picture 12" descr="C:\Users\1\Desktop\Бюджет для граждан\2014 год\DSC084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32656"/>
            <a:ext cx="2771800" cy="1728192"/>
          </a:xfrm>
          <a:prstGeom prst="rect">
            <a:avLst/>
          </a:prstGeom>
          <a:noFill/>
        </p:spPr>
      </p:pic>
      <p:pic>
        <p:nvPicPr>
          <p:cNvPr id="7182" name="Picture 14" descr="C:\Users\1\Desktop\Бюджет для граждан\2014 год\DSC_689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4797152"/>
            <a:ext cx="2772000" cy="1705846"/>
          </a:xfrm>
          <a:prstGeom prst="rect">
            <a:avLst/>
          </a:prstGeom>
          <a:noFill/>
        </p:spPr>
      </p:pic>
      <p:pic>
        <p:nvPicPr>
          <p:cNvPr id="7183" name="Picture 15" descr="C:\Users\1\Desktop\Бюджет для граждан\2014 год\35921.stel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797152"/>
            <a:ext cx="2808312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2851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7524328" y="327245"/>
            <a:ext cx="1584176" cy="1445571"/>
            <a:chOff x="7241771" y="1079437"/>
            <a:chExt cx="2534413" cy="3316859"/>
          </a:xfrm>
        </p:grpSpPr>
        <p:sp>
          <p:nvSpPr>
            <p:cNvPr id="24" name="Овал 23"/>
            <p:cNvSpPr/>
            <p:nvPr/>
          </p:nvSpPr>
          <p:spPr>
            <a:xfrm>
              <a:off x="8100391" y="1261425"/>
              <a:ext cx="1224137" cy="11289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5" name="Picture 2" descr="http://aproekt.ucoz.net/12/shutterstock_123142174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7650" b="89690" l="4800" r="645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32323"/>
            <a:stretch/>
          </p:blipFill>
          <p:spPr bwMode="auto">
            <a:xfrm flipH="1">
              <a:off x="7241771" y="1079437"/>
              <a:ext cx="2534413" cy="3316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1115616" y="2924944"/>
            <a:ext cx="7560840" cy="369332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Повышение эффективности бюджетной политики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5617" y="1876762"/>
            <a:ext cx="7560840" cy="70788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Максимальное приближение прогноза поступления доходов к реальной ситуации в экономике поселения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3645024"/>
            <a:ext cx="7560840" cy="70788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Применение программно - целевого метода планирования расходов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15616" y="4593902"/>
            <a:ext cx="7560840" cy="923330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 smtClean="0"/>
              <a:t>Обеспечение устойчивости и сбалансированности бюджетной системы поселения в целях гарантированного исполнения как действующих, так и принимаемых расходных обязательств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5805264"/>
            <a:ext cx="7560840" cy="4001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Повышение прозрачности и открытости бюджетного процесса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>
            <a:stCxn id="5" idx="2"/>
            <a:endCxn id="6" idx="0"/>
          </p:cNvCxnSpPr>
          <p:nvPr/>
        </p:nvCxnSpPr>
        <p:spPr>
          <a:xfrm>
            <a:off x="4896036" y="4352910"/>
            <a:ext cx="0" cy="2409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6" idx="2"/>
            <a:endCxn id="7" idx="0"/>
          </p:cNvCxnSpPr>
          <p:nvPr/>
        </p:nvCxnSpPr>
        <p:spPr>
          <a:xfrm>
            <a:off x="4896036" y="5517232"/>
            <a:ext cx="0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4" idx="2"/>
            <a:endCxn id="3" idx="0"/>
          </p:cNvCxnSpPr>
          <p:nvPr/>
        </p:nvCxnSpPr>
        <p:spPr>
          <a:xfrm flipH="1">
            <a:off x="4896036" y="2584648"/>
            <a:ext cx="1" cy="3402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" idx="2"/>
            <a:endCxn id="5" idx="0"/>
          </p:cNvCxnSpPr>
          <p:nvPr/>
        </p:nvCxnSpPr>
        <p:spPr>
          <a:xfrm>
            <a:off x="4896036" y="3294276"/>
            <a:ext cx="0" cy="350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https://justdirect.ru/wppage/youtube/files/img/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92" y="1837048"/>
            <a:ext cx="469093" cy="4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https://justdirect.ru/wppage/youtube/files/img/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92" y="2943590"/>
            <a:ext cx="469093" cy="4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https://justdirect.ru/wppage/youtube/files/img/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91" y="3861048"/>
            <a:ext cx="469093" cy="4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6" descr="https://justdirect.ru/wppage/youtube/files/img/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92" y="4941168"/>
            <a:ext cx="469093" cy="4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6" descr="https://justdirect.ru/wppage/youtube/files/img/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92" y="5877272"/>
            <a:ext cx="469093" cy="4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Прямоугольник 45"/>
          <p:cNvSpPr/>
          <p:nvPr/>
        </p:nvSpPr>
        <p:spPr>
          <a:xfrm>
            <a:off x="1547664" y="260648"/>
            <a:ext cx="63581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Ключевые </a:t>
            </a:r>
            <a:r>
              <a:rPr lang="ru-RU" sz="32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 в области</a:t>
            </a:r>
          </a:p>
          <a:p>
            <a:pPr algn="ctr"/>
            <a:r>
              <a:rPr lang="ru-RU" sz="32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бюджетных правоотношений:</a:t>
            </a:r>
            <a:endParaRPr lang="ru-RU" sz="3200" b="1" i="1" dirty="0">
              <a:ln w="11430">
                <a:noFill/>
              </a:ln>
              <a:solidFill>
                <a:srgbClr val="FFFF66"/>
              </a:solidFill>
              <a:effectLst>
                <a:glow rad="127000">
                  <a:schemeClr val="tx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Берёзово ГП_ПП-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7" y="98426"/>
            <a:ext cx="936103" cy="15303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47151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/>
          <p:cNvSpPr/>
          <p:nvPr/>
        </p:nvSpPr>
        <p:spPr>
          <a:xfrm>
            <a:off x="1331640" y="260648"/>
            <a:ext cx="7704856" cy="954107"/>
          </a:xfrm>
          <a:prstGeom prst="rect">
            <a:avLst/>
          </a:prstGeom>
          <a:solidFill>
            <a:srgbClr val="66FFFF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</a:effectLst>
                <a:latin typeface="Times New Roman" pitchFamily="18" charset="0"/>
                <a:cs typeface="Times New Roman" pitchFamily="18" charset="0"/>
              </a:rPr>
              <a:t>Основные параметры исполнения бюджета</a:t>
            </a:r>
          </a:p>
          <a:p>
            <a:pPr algn="ctr"/>
            <a:r>
              <a:rPr lang="ru-RU" sz="28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</a:effectLst>
                <a:latin typeface="Times New Roman" pitchFamily="18" charset="0"/>
                <a:cs typeface="Times New Roman" pitchFamily="18" charset="0"/>
              </a:rPr>
              <a:t> городского поселения Березово за 2017 год</a:t>
            </a:r>
            <a:endParaRPr lang="ru-RU" sz="2800" b="1" i="1" dirty="0">
              <a:ln w="11430">
                <a:noFill/>
              </a:ln>
              <a:solidFill>
                <a:srgbClr val="FFFF66"/>
              </a:solidFill>
              <a:effectLst>
                <a:glow rad="127000">
                  <a:schemeClr val="tx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Берёзово ГП_ПП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4624"/>
            <a:ext cx="1008112" cy="14165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72009" y="4365104"/>
          <a:ext cx="9036495" cy="244474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195735"/>
                <a:gridCol w="864096"/>
                <a:gridCol w="837810"/>
                <a:gridCol w="1113612"/>
                <a:gridCol w="1113612"/>
                <a:gridCol w="854542"/>
                <a:gridCol w="1187080"/>
                <a:gridCol w="870008"/>
              </a:tblGrid>
              <a:tr h="1680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Исполнено за 2015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Исполнено за</a:t>
                      </a:r>
                      <a:r>
                        <a:rPr lang="ru-RU" sz="1200" b="1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/>
                        <a:t>2017 </a:t>
                      </a:r>
                      <a:r>
                        <a:rPr lang="ru-RU" sz="1200" b="1" u="none" strike="noStrike" dirty="0" smtClean="0"/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Темп роста, 17г. к 16г. %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</a:tr>
              <a:tr h="9255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Утвержденный бюджет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Уточненный бюджет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% исполнения к уточненному бюджету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I. </a:t>
                      </a:r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Доходы,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106,7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109,7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101,5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102,8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96,1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90,1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</a:tr>
              <a:tr h="1905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из них: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</a:tr>
              <a:tr h="374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42,1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55,2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55,0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93,1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</a:tr>
              <a:tr h="1905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64,6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46,3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47,8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47,6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</a:tr>
              <a:tr h="190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II. </a:t>
                      </a:r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Расходы,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110,5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111,0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101,5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104,0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91,8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88,3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82,7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</a:tr>
              <a:tr h="190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III. </a:t>
                      </a:r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Дефицит (-), </a:t>
                      </a:r>
                      <a:r>
                        <a:rPr lang="ru-RU" sz="12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профицит</a:t>
                      </a:r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(+)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-3,8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-1,3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-1,2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-583,3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-538,5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24" marR="7924" marT="7924" marB="0" anchor="ctr"/>
                </a:tc>
              </a:tr>
            </a:tbl>
          </a:graphicData>
        </a:graphic>
      </p:graphicFrame>
      <p:graphicFrame>
        <p:nvGraphicFramePr>
          <p:cNvPr id="23" name="Диаграмма 22"/>
          <p:cNvGraphicFramePr/>
          <p:nvPr/>
        </p:nvGraphicFramePr>
        <p:xfrm>
          <a:off x="251520" y="1412776"/>
          <a:ext cx="871296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547151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.vbr.ru/texteditor/moxiemanager/data/files/!credit_podtverdit_doh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1787351" cy="1440160"/>
          </a:xfrm>
          <a:prstGeom prst="rect">
            <a:avLst/>
          </a:prstGeom>
          <a:noFill/>
        </p:spPr>
      </p:pic>
      <p:pic>
        <p:nvPicPr>
          <p:cNvPr id="13314" name="Picture 2" descr="http://i0.gorodnet.ru/pics/p/40/72/10919936_5912cc677f3c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898" y="4941168"/>
            <a:ext cx="1722302" cy="1556792"/>
          </a:xfrm>
          <a:prstGeom prst="rect">
            <a:avLst/>
          </a:prstGeom>
          <a:noFill/>
        </p:spPr>
      </p:pic>
      <p:pic>
        <p:nvPicPr>
          <p:cNvPr id="14" name="Picture 1" descr="Берёзово ГП_ПП-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1008111" cy="152844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03648" y="119534"/>
            <a:ext cx="7632848" cy="107721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32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городского поселения Березово за 2017 год</a:t>
            </a:r>
            <a:endParaRPr lang="ru-RU" sz="32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79512" y="1484784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38816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2937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</a:effectLst>
                <a:latin typeface="Times New Roman" pitchFamily="18" charset="0"/>
                <a:cs typeface="Times New Roman" pitchFamily="18" charset="0"/>
              </a:rPr>
              <a:t>Структура налоговых и неналоговых поступлений в бюджет городского поселения Березово в 2017 году</a:t>
            </a:r>
            <a:endParaRPr lang="ru-RU" sz="2400" b="1" dirty="0">
              <a:ln w="11430">
                <a:noFill/>
              </a:ln>
              <a:solidFill>
                <a:srgbClr val="FFFF66"/>
              </a:solidFill>
              <a:effectLst>
                <a:glow rad="127000">
                  <a:schemeClr val="tx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" descr="Берёзово ГП_ПП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531" y="44624"/>
            <a:ext cx="1017109" cy="14291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5" name="Облако 14"/>
          <p:cNvSpPr/>
          <p:nvPr/>
        </p:nvSpPr>
        <p:spPr>
          <a:xfrm>
            <a:off x="251520" y="5733256"/>
            <a:ext cx="2880320" cy="1008112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Штрафы, санкции, возмещение ущерба – 0,03%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блако 15"/>
          <p:cNvSpPr/>
          <p:nvPr/>
        </p:nvSpPr>
        <p:spPr>
          <a:xfrm>
            <a:off x="179512" y="4653136"/>
            <a:ext cx="2880320" cy="986408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оказания платных услуг (работ) и компенсации затрат государства – 0,08%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блако 16"/>
          <p:cNvSpPr/>
          <p:nvPr/>
        </p:nvSpPr>
        <p:spPr>
          <a:xfrm>
            <a:off x="6084168" y="5661248"/>
            <a:ext cx="2808312" cy="108012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Налоги на совокупный доход – 0,3%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179512" y="2132856"/>
            <a:ext cx="3240360" cy="936104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продажи материальных нематериальных активов– 2,3%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блако 19"/>
          <p:cNvSpPr/>
          <p:nvPr/>
        </p:nvSpPr>
        <p:spPr>
          <a:xfrm>
            <a:off x="35496" y="3348608"/>
            <a:ext cx="3096344" cy="1088504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использования имущества, находящегося в муниципальной собственности– 5,9%</a:t>
            </a:r>
            <a:endParaRPr lang="ru-RU" sz="11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блако 20"/>
          <p:cNvSpPr/>
          <p:nvPr/>
        </p:nvSpPr>
        <p:spPr>
          <a:xfrm>
            <a:off x="6228184" y="4581128"/>
            <a:ext cx="2808312" cy="1008112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– 13,2%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блако 21"/>
          <p:cNvSpPr/>
          <p:nvPr/>
        </p:nvSpPr>
        <p:spPr>
          <a:xfrm>
            <a:off x="6156176" y="3212976"/>
            <a:ext cx="2880320" cy="122413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товары, реализуемые на территории РФ (акцизы на нефтепродукты) – 19,5%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блако 23"/>
          <p:cNvSpPr/>
          <p:nvPr/>
        </p:nvSpPr>
        <p:spPr>
          <a:xfrm>
            <a:off x="6228184" y="2154560"/>
            <a:ext cx="2664296" cy="986408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НДФЛ (налог на доходы физ.лиц) – 58,69%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Круглая лента лицом вверх 24"/>
          <p:cNvSpPr/>
          <p:nvPr/>
        </p:nvSpPr>
        <p:spPr>
          <a:xfrm>
            <a:off x="3419872" y="3284984"/>
            <a:ext cx="2448272" cy="1512168"/>
          </a:xfrm>
          <a:prstGeom prst="ellipseRibbon2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Исполнено за 2017 год – 51 ,2 млн.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s://www.ambic.org/wp-content/uploads/2017/04/arrow-310608_960_720-770x38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38821" flipH="1">
            <a:off x="5264660" y="2838035"/>
            <a:ext cx="1055226" cy="527613"/>
          </a:xfrm>
          <a:prstGeom prst="rect">
            <a:avLst/>
          </a:prstGeom>
          <a:noFill/>
        </p:spPr>
      </p:pic>
      <p:pic>
        <p:nvPicPr>
          <p:cNvPr id="26" name="Picture 2" descr="https://www.ambic.org/wp-content/uploads/2017/04/arrow-310608_960_720-770x38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684582" flipH="1">
            <a:off x="3298800" y="2723629"/>
            <a:ext cx="844709" cy="527613"/>
          </a:xfrm>
          <a:prstGeom prst="rect">
            <a:avLst/>
          </a:prstGeom>
          <a:noFill/>
        </p:spPr>
      </p:pic>
      <p:pic>
        <p:nvPicPr>
          <p:cNvPr id="27" name="Picture 2" descr="https://www.ambic.org/wp-content/uploads/2017/04/arrow-310608_960_720-770x38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695659" flipH="1" flipV="1">
            <a:off x="5676636" y="3943556"/>
            <a:ext cx="615215" cy="541870"/>
          </a:xfrm>
          <a:prstGeom prst="rect">
            <a:avLst/>
          </a:prstGeom>
          <a:noFill/>
        </p:spPr>
      </p:pic>
      <p:pic>
        <p:nvPicPr>
          <p:cNvPr id="28" name="Picture 2" descr="https://www.ambic.org/wp-content/uploads/2017/04/arrow-310608_960_720-770x38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4759" flipH="1">
            <a:off x="5128370" y="4638235"/>
            <a:ext cx="1055226" cy="527613"/>
          </a:xfrm>
          <a:prstGeom prst="rect">
            <a:avLst/>
          </a:prstGeom>
          <a:noFill/>
        </p:spPr>
      </p:pic>
      <p:pic>
        <p:nvPicPr>
          <p:cNvPr id="29" name="Picture 2" descr="https://www.ambic.org/wp-content/uploads/2017/04/arrow-310608_960_720-770x38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477084" flipH="1">
            <a:off x="4707015" y="5137428"/>
            <a:ext cx="1604817" cy="527613"/>
          </a:xfrm>
          <a:prstGeom prst="rect">
            <a:avLst/>
          </a:prstGeom>
          <a:noFill/>
        </p:spPr>
      </p:pic>
      <p:pic>
        <p:nvPicPr>
          <p:cNvPr id="30" name="Picture 2" descr="https://www.ambic.org/wp-content/uploads/2017/04/arrow-310608_960_720-770x38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698924" flipH="1">
            <a:off x="2919980" y="5218789"/>
            <a:ext cx="1626458" cy="527613"/>
          </a:xfrm>
          <a:prstGeom prst="rect">
            <a:avLst/>
          </a:prstGeom>
          <a:noFill/>
        </p:spPr>
      </p:pic>
      <p:pic>
        <p:nvPicPr>
          <p:cNvPr id="31" name="Picture 2" descr="https://www.ambic.org/wp-content/uploads/2017/04/arrow-310608_960_720-770x38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219668" flipH="1">
            <a:off x="3047903" y="4738031"/>
            <a:ext cx="1055226" cy="527613"/>
          </a:xfrm>
          <a:prstGeom prst="rect">
            <a:avLst/>
          </a:prstGeom>
          <a:noFill/>
        </p:spPr>
      </p:pic>
      <p:pic>
        <p:nvPicPr>
          <p:cNvPr id="32" name="Picture 2" descr="https://www.ambic.org/wp-content/uploads/2017/04/arrow-310608_960_720-770x38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2209306" flipH="1">
            <a:off x="2872263" y="3911990"/>
            <a:ext cx="678364" cy="527613"/>
          </a:xfrm>
          <a:prstGeom prst="rect">
            <a:avLst/>
          </a:prstGeom>
          <a:noFill/>
        </p:spPr>
      </p:pic>
      <p:pic>
        <p:nvPicPr>
          <p:cNvPr id="14339" name="Picture 3" descr="C:\Users\1\Desktop\Бюджет для граждан\картинки\ас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39952" y="1556792"/>
            <a:ext cx="1355425" cy="1368152"/>
          </a:xfrm>
          <a:prstGeom prst="rect">
            <a:avLst/>
          </a:prstGeom>
          <a:noFill/>
        </p:spPr>
      </p:pic>
      <p:sp>
        <p:nvSpPr>
          <p:cNvPr id="14341" name="AutoShape 5" descr="http://optymist.com.ua/wp-content/uploads/2017/10/economic-boo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3" name="AutoShape 7" descr="http://optymist.com.ua/wp-content/uploads/2017/10/economic-boo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5" name="AutoShape 9" descr="http://optymist.com.ua/wp-content/uploads/2017/10/economic-boo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7" name="Picture 11" descr="https://im0-tub-ru.yandex.net/i?id=ff207edcf283692d660e83544cb83080&amp;n=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23928" y="5445224"/>
            <a:ext cx="1476977" cy="1106868"/>
          </a:xfrm>
          <a:prstGeom prst="rect">
            <a:avLst/>
          </a:prstGeom>
          <a:noFill/>
        </p:spPr>
      </p:pic>
      <p:sp>
        <p:nvSpPr>
          <p:cNvPr id="33" name="Блок-схема: процесс 32"/>
          <p:cNvSpPr/>
          <p:nvPr/>
        </p:nvSpPr>
        <p:spPr>
          <a:xfrm>
            <a:off x="251520" y="1520208"/>
            <a:ext cx="3096344" cy="540640"/>
          </a:xfrm>
          <a:prstGeom prst="flowChartProcess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Блок-схема: процесс 33"/>
          <p:cNvSpPr/>
          <p:nvPr/>
        </p:nvSpPr>
        <p:spPr>
          <a:xfrm>
            <a:off x="5796136" y="1520208"/>
            <a:ext cx="3096344" cy="540640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8816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11152" y="115133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 расходов </a:t>
            </a:r>
            <a:r>
              <a:rPr lang="ru-RU" sz="2800" b="1" i="1" dirty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8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городского поселения Березово за 2017 год (млн. рублей)</a:t>
            </a:r>
            <a:endParaRPr lang="ru-RU" sz="2800" b="1" i="1" dirty="0">
              <a:ln w="11430">
                <a:noFill/>
              </a:ln>
              <a:solidFill>
                <a:srgbClr val="FFFF66"/>
              </a:solidFill>
              <a:effectLst>
                <a:glow rad="127000">
                  <a:schemeClr val="tx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251520" y="1457400"/>
          <a:ext cx="8784976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1" descr="Берёзово ГП_ПП-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426"/>
            <a:ext cx="1037871" cy="14583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1988840"/>
            <a:ext cx="196933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8528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11152" y="115133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3200" b="1" i="1" dirty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3200" b="1" i="1" dirty="0" smtClean="0">
                <a:ln w="11430">
                  <a:noFill/>
                </a:ln>
                <a:solidFill>
                  <a:srgbClr val="FFFF66"/>
                </a:soli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городского поселения Березово за 2017 год (%)</a:t>
            </a:r>
            <a:endParaRPr lang="ru-RU" sz="3200" b="1" i="1" dirty="0">
              <a:ln w="11430">
                <a:noFill/>
              </a:ln>
              <a:solidFill>
                <a:srgbClr val="FFFF66"/>
              </a:solidFill>
              <a:effectLst>
                <a:glow rad="127000">
                  <a:schemeClr val="tx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51520" y="1196752"/>
          <a:ext cx="864096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1" descr="Берёзово ГП_ПП-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426"/>
            <a:ext cx="1037871" cy="14583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1\Desktop\Бюджет для граждан\2017 год\Без названия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5561276"/>
            <a:ext cx="1584176" cy="1296724"/>
          </a:xfrm>
          <a:prstGeom prst="rect">
            <a:avLst/>
          </a:prstGeom>
          <a:noFill/>
        </p:spPr>
      </p:pic>
      <p:pic>
        <p:nvPicPr>
          <p:cNvPr id="11266" name="Picture 2" descr="http://letip.ru/wp-content/uploads/2017/03/Doxodu-ne-oblagaemue-nalogom-848x5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1268760"/>
            <a:ext cx="1584614" cy="1125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08528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691680" y="260648"/>
            <a:ext cx="7200800" cy="120032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бюджета городского поселения Березово в рамках реализации муниципальных программ в 2017 году (млн.рублей)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1" descr="Берёзово ГП_ПП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1191608" cy="167439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28" name="Диаграмма 27"/>
          <p:cNvGraphicFramePr/>
          <p:nvPr/>
        </p:nvGraphicFramePr>
        <p:xfrm>
          <a:off x="323528" y="1628800"/>
          <a:ext cx="871296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098" name="Picture 2" descr="http://freelance.ru/img/portfolio/pics/00/07/4E/4787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5" y="-136525"/>
            <a:ext cx="285750" cy="285750"/>
          </a:xfrm>
          <a:prstGeom prst="rect">
            <a:avLst/>
          </a:prstGeom>
          <a:noFill/>
        </p:spPr>
      </p:pic>
      <p:pic>
        <p:nvPicPr>
          <p:cNvPr id="4100" name="Picture 4" descr="http://freelance.ru/img/portfolio/pics/00/07/4E/4787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5" y="-136525"/>
            <a:ext cx="285750" cy="285750"/>
          </a:xfrm>
          <a:prstGeom prst="rect">
            <a:avLst/>
          </a:prstGeom>
          <a:noFill/>
        </p:spPr>
      </p:pic>
      <p:pic>
        <p:nvPicPr>
          <p:cNvPr id="4102" name="Picture 6" descr="http://freelance.ru/img/portfolio/pics/00/07/4E/4787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5" y="-136525"/>
            <a:ext cx="285750" cy="285750"/>
          </a:xfrm>
          <a:prstGeom prst="rect">
            <a:avLst/>
          </a:prstGeom>
          <a:noFill/>
        </p:spPr>
      </p:pic>
      <p:pic>
        <p:nvPicPr>
          <p:cNvPr id="4109" name="Picture 13" descr="C:\Users\1\Desktop\Бюджет для граждан\2015\лол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5708137"/>
            <a:ext cx="1584176" cy="11052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47151433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allAtOnce" animBg="1"/>
      <p:bldP spid="24" grpId="1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Берёзово ГП_ПП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193" y="116632"/>
            <a:ext cx="922423" cy="12961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59632" y="260648"/>
            <a:ext cx="7596336" cy="9694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жилищно-коммунального комплекса и повышение энергетической эффективности в городском поселении Берёзово на 2014 – 2020 годы»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251520" y="1412776"/>
          <a:ext cx="6624736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63688" y="1578496"/>
            <a:ext cx="3168352" cy="698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План - 31,3 млн. рублей</a:t>
            </a:r>
            <a:endParaRPr lang="ru-RU" b="1" dirty="0"/>
          </a:p>
        </p:txBody>
      </p:sp>
      <p:pic>
        <p:nvPicPr>
          <p:cNvPr id="27652" name="Picture 4" descr="https://xn--80actkhwbc5a2h.xn--p1ai/sites/default/files/img/zhkh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00192" y="1268760"/>
            <a:ext cx="2179395" cy="1728192"/>
          </a:xfrm>
          <a:prstGeom prst="rect">
            <a:avLst/>
          </a:prstGeom>
          <a:noFill/>
        </p:spPr>
      </p:pic>
      <p:graphicFrame>
        <p:nvGraphicFramePr>
          <p:cNvPr id="11" name="Схема 10"/>
          <p:cNvGraphicFramePr/>
          <p:nvPr/>
        </p:nvGraphicFramePr>
        <p:xfrm>
          <a:off x="251520" y="2924944"/>
          <a:ext cx="8640960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27654" name="Picture 6" descr="http://caomos.news/upload/resize_cache/iblock/bd6/300_0_1/bd6a1897b2497f40b886eed176d06d6a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7505" y="5654374"/>
            <a:ext cx="1224136" cy="114987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s://im0-tub-ru.yandex.net/i?id=f50c3a711b23ff2b0a88e0b52668dc0a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9" y="1196752"/>
            <a:ext cx="1345200" cy="1008112"/>
          </a:xfrm>
          <a:prstGeom prst="rect">
            <a:avLst/>
          </a:prstGeom>
          <a:noFill/>
        </p:spPr>
      </p:pic>
      <p:pic>
        <p:nvPicPr>
          <p:cNvPr id="2" name="Picture 1" descr="Берёзово ГП_ПП-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193" y="116632"/>
            <a:ext cx="922423" cy="12961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59632" y="375628"/>
            <a:ext cx="7596336" cy="67710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транспортной системы городского поселения Берёзово на 2014-2020 годы»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340768"/>
            <a:ext cx="3168352" cy="7200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Уточнённый план на 2017 год – 31,7 млн. рублей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1340768"/>
            <a:ext cx="3168352" cy="7200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Исполнено за 2017 год – 27,8 млн. рублей</a:t>
            </a:r>
            <a:endParaRPr lang="ru-RU" b="1" dirty="0"/>
          </a:p>
        </p:txBody>
      </p:sp>
      <p:graphicFrame>
        <p:nvGraphicFramePr>
          <p:cNvPr id="12" name="Схема 11"/>
          <p:cNvGraphicFramePr/>
          <p:nvPr/>
        </p:nvGraphicFramePr>
        <p:xfrm>
          <a:off x="0" y="2348880"/>
          <a:ext cx="8820472" cy="450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8679" name="Picture 7" descr="C:\Users\1\Desktop\Бюджет для граждан\2017 год\транспорт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5593655"/>
            <a:ext cx="3435318" cy="1264345"/>
          </a:xfrm>
          <a:prstGeom prst="rect">
            <a:avLst/>
          </a:prstGeom>
          <a:noFill/>
        </p:spPr>
      </p:pic>
      <p:pic>
        <p:nvPicPr>
          <p:cNvPr id="28681" name="Picture 9" descr="https://moscow.roads-pro.ru/uploads/styles/slider-full-mobile/pictures_subservices_69_45d44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536" y="2204864"/>
            <a:ext cx="2048227" cy="115212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www.eurasialaw.ru/images/stories/7_86_2015/upravlen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124744"/>
            <a:ext cx="2520280" cy="1224136"/>
          </a:xfrm>
          <a:prstGeom prst="rect">
            <a:avLst/>
          </a:prstGeom>
          <a:noFill/>
        </p:spPr>
      </p:pic>
      <p:pic>
        <p:nvPicPr>
          <p:cNvPr id="2" name="Picture 1" descr="Берёзово ГП_ПП-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193" y="44624"/>
            <a:ext cx="922423" cy="12961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59632" y="116632"/>
            <a:ext cx="7596336" cy="9694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«Повышение эффективности муниципального управления в городском поселении </a:t>
            </a:r>
          </a:p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Берёзово на 2014-2020 годы»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395536" y="2276872"/>
          <a:ext cx="8496944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9700" name="Picture 4" descr="http://www.ursei.ac.ru/vizit/img/gmu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2320" y="1124745"/>
            <a:ext cx="1323575" cy="1584176"/>
          </a:xfrm>
          <a:prstGeom prst="rect">
            <a:avLst/>
          </a:prstGeom>
          <a:noFill/>
        </p:spPr>
      </p:pic>
      <p:pic>
        <p:nvPicPr>
          <p:cNvPr id="29702" name="Picture 6" descr="https://board-stickers.ru/45333-thickbox_default/sinjaja-strelka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4604190" flipV="1">
            <a:off x="6077096" y="2832089"/>
            <a:ext cx="1440160" cy="1125628"/>
          </a:xfrm>
          <a:prstGeom prst="rect">
            <a:avLst/>
          </a:prstGeom>
          <a:noFill/>
        </p:spPr>
      </p:pic>
      <p:pic>
        <p:nvPicPr>
          <p:cNvPr id="14" name="Picture 6" descr="https://board-stickers.ru/45333-thickbox_default/sinjaja-strelka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6610816">
            <a:off x="-95693" y="4251217"/>
            <a:ext cx="1440160" cy="1284575"/>
          </a:xfrm>
          <a:prstGeom prst="rect">
            <a:avLst/>
          </a:prstGeom>
          <a:noFill/>
        </p:spPr>
      </p:pic>
      <p:sp>
        <p:nvSpPr>
          <p:cNvPr id="15" name="Правая фигурная скобка 14"/>
          <p:cNvSpPr/>
          <p:nvPr/>
        </p:nvSpPr>
        <p:spPr>
          <a:xfrm>
            <a:off x="7020272" y="2780928"/>
            <a:ext cx="515488" cy="3024336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596336" y="3573016"/>
            <a:ext cx="1440160" cy="12241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Исполнено - 15,2 млн. 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Берёзово ГП_ПП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193" y="44624"/>
            <a:ext cx="922423" cy="12961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59632" y="231612"/>
            <a:ext cx="7596336" cy="677108"/>
          </a:xfrm>
          <a:prstGeom prst="rect">
            <a:avLst/>
          </a:prstGeom>
          <a:solidFill>
            <a:srgbClr val="66FF99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«Благоустройство территории городского поселения Берёзово на 2014-2020 годы»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971600" y="1052736"/>
          <a:ext cx="6120680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539552" y="2564904"/>
          <a:ext cx="8064896" cy="429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0722" name="Picture 2" descr="https://static.panoramio.com.storage.googleapis.com/photos/large/15636038.jpg"/>
          <p:cNvPicPr>
            <a:picLocks noChangeAspect="1" noChangeArrowheads="1"/>
          </p:cNvPicPr>
          <p:nvPr/>
        </p:nvPicPr>
        <p:blipFill>
          <a:blip r:embed="rId9" cstate="print"/>
          <a:srcRect b="8269"/>
          <a:stretch>
            <a:fillRect/>
          </a:stretch>
        </p:blipFill>
        <p:spPr bwMode="auto">
          <a:xfrm>
            <a:off x="2771800" y="5229200"/>
            <a:ext cx="1603830" cy="1098809"/>
          </a:xfrm>
          <a:prstGeom prst="rect">
            <a:avLst/>
          </a:prstGeom>
          <a:noFill/>
        </p:spPr>
      </p:pic>
      <p:sp>
        <p:nvSpPr>
          <p:cNvPr id="30724" name="AutoShape 4" descr="https://www.yuga.ru/media/88/60/svalka_musor_b04__462sd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6" name="Picture 6" descr="https://im0-tub-ru.yandex.net/i?id=03d6f9a1fb5aacda315f51ee308b7e0a-l&amp;n=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36295" y="1052736"/>
            <a:ext cx="1632181" cy="1224136"/>
          </a:xfrm>
          <a:prstGeom prst="rect">
            <a:avLst/>
          </a:prstGeom>
          <a:noFill/>
        </p:spPr>
      </p:pic>
      <p:pic>
        <p:nvPicPr>
          <p:cNvPr id="17" name="Picture 12" descr="C:\Users\1\Desktop\Бюджет для граждан\2014 год\DSC08467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04248" y="5661248"/>
            <a:ext cx="1616883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Берёзово ГП_ПП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193" y="44624"/>
            <a:ext cx="922423" cy="12961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59632" y="231612"/>
            <a:ext cx="7596336" cy="6771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«Содействие занятости населения в городском поселении Берёзово на 2014-2020 годы»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AutoShape 4" descr="https://www.yuga.ru/media/88/60/svalka_musor_b04__462sd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8" name="Picture 4" descr="https://im0-tub-ru.yandex.net/i?id=1a771021330ebb371a345191b6e344c0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1052736"/>
            <a:ext cx="2592288" cy="1946338"/>
          </a:xfrm>
          <a:prstGeom prst="rect">
            <a:avLst/>
          </a:prstGeom>
          <a:noFill/>
        </p:spPr>
      </p:pic>
      <p:pic>
        <p:nvPicPr>
          <p:cNvPr id="31750" name="Picture 6" descr="http://www.dagmintrud.ru/upload/iblock/b10/b101a3302ea6f7defb7500fbc245824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53715" y="4042344"/>
            <a:ext cx="1994749" cy="1330872"/>
          </a:xfrm>
          <a:prstGeom prst="rect">
            <a:avLst/>
          </a:prstGeom>
          <a:noFill/>
        </p:spPr>
      </p:pic>
      <p:graphicFrame>
        <p:nvGraphicFramePr>
          <p:cNvPr id="14" name="Диаграмма 13"/>
          <p:cNvGraphicFramePr/>
          <p:nvPr/>
        </p:nvGraphicFramePr>
        <p:xfrm>
          <a:off x="251520" y="1412776"/>
          <a:ext cx="6192688" cy="4464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://images.myshared.ru/62/1353511/slide_15.jpg"/>
          <p:cNvPicPr>
            <a:picLocks noChangeAspect="1" noChangeArrowheads="1"/>
          </p:cNvPicPr>
          <p:nvPr/>
        </p:nvPicPr>
        <p:blipFill>
          <a:blip r:embed="rId2" cstate="print"/>
          <a:srcRect b="10541"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1614</TotalTime>
  <Words>766</Words>
  <Application>Microsoft Office PowerPoint</Application>
  <PresentationFormat>Экран (4:3)</PresentationFormat>
  <Paragraphs>141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sitnikov1</cp:lastModifiedBy>
  <cp:revision>234</cp:revision>
  <dcterms:created xsi:type="dcterms:W3CDTF">2017-11-25T17:16:26Z</dcterms:created>
  <dcterms:modified xsi:type="dcterms:W3CDTF">2018-04-23T12:12:40Z</dcterms:modified>
</cp:coreProperties>
</file>