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9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charts/chart12.xml" ContentType="application/vnd.openxmlformats-officedocument.drawingml.chart+xml"/>
  <Override PartName="/ppt/notesSlides/notesSlide1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microsoft.com/office/2006/relationships/ui/userCustomization" Target="userCustomization/customUI.xml"/><Relationship Id="rId1" Type="http://schemas.openxmlformats.org/officeDocument/2006/relationships/officeDocument" Target="ppt/presentation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4"/>
  </p:notesMasterIdLst>
  <p:sldIdLst>
    <p:sldId id="256" r:id="rId2"/>
    <p:sldId id="326" r:id="rId3"/>
    <p:sldId id="319" r:id="rId4"/>
    <p:sldId id="320" r:id="rId5"/>
    <p:sldId id="328" r:id="rId6"/>
    <p:sldId id="322" r:id="rId7"/>
    <p:sldId id="323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44" r:id="rId16"/>
    <p:sldId id="345" r:id="rId17"/>
    <p:sldId id="346" r:id="rId18"/>
    <p:sldId id="347" r:id="rId19"/>
    <p:sldId id="348" r:id="rId20"/>
    <p:sldId id="349" r:id="rId21"/>
    <p:sldId id="351" r:id="rId22"/>
    <p:sldId id="295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D2CD"/>
    <a:srgbClr val="FFCCCC"/>
    <a:srgbClr val="9966FF"/>
    <a:srgbClr val="FFCCFF"/>
    <a:srgbClr val="CCFFCC"/>
    <a:srgbClr val="99FF66"/>
    <a:srgbClr val="FF0066"/>
    <a:srgbClr val="6666FF"/>
    <a:srgbClr val="80808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31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iloserdova\Desktop\&#1093;&#1077;&#1083;&#1077;&#1085;&#1072;\&#1044;&#1080;&#1072;&#1075;&#1088;&#1072;&#1084;&#1084;&#1099;\&#1044;&#1080;&#1072;&#1075;&#1088;&#1072;&#1084;&#1084;&#1099;%202\&#1044;&#1080;&#1072;&#1075;&#1088;&#1072;&#1084;&#1084;&#1099;%20&#1075;&#1087;.&#1041;&#1077;&#1088;&#1077;&#1079;&#1086;&#1074;&#1086;%202020-2022&#1075;.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2.10.1.114\&#1086;&#1073;&#1097;&#1080;&#1077;%20&#1076;&#1086;&#1082;&#1091;&#1084;&#1077;&#1085;&#1090;&#1099;$\&#1073;&#1102;&#1076;&#1078;&#1077;&#1090;%202017-2019\&#1088;&#1077;&#1096;&#1077;&#1085;&#1080;&#1077;%20&#1044;&#1091;&#1084;&#1099;%20&#1086;%20&#1073;&#1102;&#1076;&#1078;&#1077;&#1090;&#1077;%20&#1085;&#1072;%202017-2019%20&#1075;&#1086;&#1076;&#1099;\&#1055;&#1088;&#1080;&#1083;&#1086;&#1078;&#1077;&#1085;&#1080;&#1103;%201,2%20-%20&#1044;&#1086;&#1093;&#1086;&#1076;&#1099;%202017-2019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2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miloserdova\Desktop\&#1093;&#1077;&#1083;&#1077;&#1085;&#1072;\&#1044;&#1080;&#1072;&#1075;&#1088;&#1072;&#1084;&#1084;&#1099;\&#1044;&#1080;&#1072;&#1075;&#1088;&#1072;&#1084;&#1084;&#1099;%202\&#1044;&#1080;&#1072;&#1075;&#1088;&#1072;&#1084;&#1084;&#1099;%20&#1075;&#1087;.&#1041;&#1077;&#1088;&#1077;&#1079;&#1086;&#1074;&#1086;%202020-2022&#1075;.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8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oserdova\Desktop\&#1093;&#1077;&#1083;&#1077;&#1085;&#1072;\&#1044;&#1080;&#1072;&#1075;&#1088;&#1072;&#1084;&#1084;&#1099;\&#1044;&#1080;&#1072;&#1075;&#1088;&#1072;&#1084;&#1084;&#1099;%202\&#1044;&#1080;&#1072;&#1075;&#1088;&#1072;&#1084;&#1084;&#1099;%20&#1075;&#1087;.&#1041;&#1077;&#1088;&#1077;&#1079;&#1086;&#1074;&#1086;%202020-2022&#1075;.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2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2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097622313671765E-3"/>
          <c:y val="1.0888439613062873E-2"/>
          <c:w val="0.99129023776863279"/>
          <c:h val="0.988182512638382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Лист1!$A$4</c:f>
              <c:strCache>
                <c:ptCount val="1"/>
                <c:pt idx="0">
                  <c:v>доходы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185,3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163,6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120,2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112,0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137,3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Лист1!$B$3:$F$3</c:f>
              <c:strCache>
                <c:ptCount val="5"/>
                <c:pt idx="0">
                  <c:v>отчет 2019 года</c:v>
                </c:pt>
                <c:pt idx="1">
                  <c:v>ожидаемое исполнение 2020 год</c:v>
                </c:pt>
                <c:pt idx="2">
                  <c:v>прогноз 2021 год</c:v>
                </c:pt>
                <c:pt idx="3">
                  <c:v>прогноз 2022 год</c:v>
                </c:pt>
                <c:pt idx="4">
                  <c:v>прогноз 2023</c:v>
                </c:pt>
              </c:strCache>
            </c:strRef>
          </c:cat>
          <c:val>
            <c:numRef>
              <c:f>Лист1!$B$4:$F$4</c:f>
              <c:numCache>
                <c:formatCode>#,##0.0</c:formatCode>
                <c:ptCount val="5"/>
                <c:pt idx="0">
                  <c:v>183.8</c:v>
                </c:pt>
                <c:pt idx="1">
                  <c:v>185.1</c:v>
                </c:pt>
                <c:pt idx="2">
                  <c:v>135.69999999999999</c:v>
                </c:pt>
                <c:pt idx="3">
                  <c:v>121.6</c:v>
                </c:pt>
                <c:pt idx="4">
                  <c:v>118.8</c:v>
                </c:pt>
              </c:numCache>
            </c:numRef>
          </c:val>
        </c:ser>
        <c:ser>
          <c:idx val="1"/>
          <c:order val="1"/>
          <c:tx>
            <c:strRef>
              <c:f>Лист1!$A$5</c:f>
              <c:strCache>
                <c:ptCount val="1"/>
                <c:pt idx="0">
                  <c:v>расходы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177,4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175,8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120,2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accent3"/>
                        </a:solidFill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112,0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137,3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Лист1!$B$3:$F$3</c:f>
              <c:strCache>
                <c:ptCount val="5"/>
                <c:pt idx="0">
                  <c:v>отчет 2019 года</c:v>
                </c:pt>
                <c:pt idx="1">
                  <c:v>ожидаемое исполнение 2020 год</c:v>
                </c:pt>
                <c:pt idx="2">
                  <c:v>прогноз 2021 год</c:v>
                </c:pt>
                <c:pt idx="3">
                  <c:v>прогноз 2022 год</c:v>
                </c:pt>
                <c:pt idx="4">
                  <c:v>прогноз 2023</c:v>
                </c:pt>
              </c:strCache>
            </c:strRef>
          </c:cat>
          <c:val>
            <c:numRef>
              <c:f>Лист1!$B$5:$F$5</c:f>
              <c:numCache>
                <c:formatCode>#,##0.0</c:formatCode>
                <c:ptCount val="5"/>
                <c:pt idx="0">
                  <c:v>184.5</c:v>
                </c:pt>
                <c:pt idx="1">
                  <c:v>189.4</c:v>
                </c:pt>
                <c:pt idx="2">
                  <c:v>135.69999999999999</c:v>
                </c:pt>
                <c:pt idx="3">
                  <c:v>121.6</c:v>
                </c:pt>
                <c:pt idx="4">
                  <c:v>118.8</c:v>
                </c:pt>
              </c:numCache>
            </c:numRef>
          </c:val>
        </c:ser>
        <c:ser>
          <c:idx val="2"/>
          <c:order val="2"/>
          <c:tx>
            <c:strRef>
              <c:f>Лист1!$A$6</c:f>
              <c:strCache>
                <c:ptCount val="1"/>
                <c:pt idx="0">
                  <c:v>дефицит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269168160059509E-2"/>
                  <c:y val="5.073637175778048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2018761200446473E-3"/>
                  <c:y val="7.73125664880465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-12,2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Лист1!$B$3:$F$3</c:f>
              <c:strCache>
                <c:ptCount val="5"/>
                <c:pt idx="0">
                  <c:v>отчет 2019 года</c:v>
                </c:pt>
                <c:pt idx="1">
                  <c:v>ожидаемое исполнение 2020 год</c:v>
                </c:pt>
                <c:pt idx="2">
                  <c:v>прогноз 2021 год</c:v>
                </c:pt>
                <c:pt idx="3">
                  <c:v>прогноз 2022 год</c:v>
                </c:pt>
                <c:pt idx="4">
                  <c:v>прогноз 2023</c:v>
                </c:pt>
              </c:strCache>
            </c:strRef>
          </c:cat>
          <c:val>
            <c:numRef>
              <c:f>Лист1!$B$6:$F$6</c:f>
              <c:numCache>
                <c:formatCode>#,##0.0</c:formatCode>
                <c:ptCount val="5"/>
                <c:pt idx="0">
                  <c:v>-0.69999999999998985</c:v>
                </c:pt>
                <c:pt idx="1">
                  <c:v>-4.3000000000000105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99292528"/>
        <c:axId val="298090472"/>
      </c:barChart>
      <c:catAx>
        <c:axId val="299292528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298090472"/>
        <c:crosses val="autoZero"/>
        <c:auto val="1"/>
        <c:lblAlgn val="ctr"/>
        <c:lblOffset val="100"/>
        <c:noMultiLvlLbl val="0"/>
      </c:catAx>
      <c:valAx>
        <c:axId val="298090472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299292528"/>
        <c:crosses val="autoZero"/>
        <c:crossBetween val="between"/>
      </c:valAx>
      <c:spPr>
        <a:scene3d>
          <a:camera prst="orthographicFront"/>
          <a:lightRig rig="threePt" dir="t"/>
        </a:scene3d>
        <a:sp3d>
          <a:bevelT w="6350"/>
        </a:sp3d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200" b="1">
          <a:solidFill>
            <a:schemeClr val="tx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1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576146367284168"/>
          <c:y val="6.1110683389792593E-2"/>
          <c:w val="0.76847707265433196"/>
          <c:h val="0.7444462330972311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ln>
          <a:noFill/>
        </a:ln>
      </c:spPr>
    </c:plotArea>
    <c:legend>
      <c:legendPos val="b"/>
      <c:layout>
        <c:manualLayout>
          <c:xMode val="edge"/>
          <c:yMode val="edge"/>
          <c:x val="6.1298504342107811E-2"/>
          <c:y val="0.66470703985833213"/>
          <c:w val="0.85470811469908436"/>
          <c:h val="0.30481669043709736"/>
        </c:manualLayout>
      </c:layout>
      <c:overlay val="1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56.3</c:v>
                </c:pt>
                <c:pt idx="1">
                  <c:v>3.1</c:v>
                </c:pt>
                <c:pt idx="2">
                  <c:v>60.8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95121951219511"/>
          <c:y val="0"/>
          <c:w val="0.70785417066769163"/>
          <c:h val="0.6749307208691988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56.9</c:v>
                </c:pt>
                <c:pt idx="1">
                  <c:v>2.8</c:v>
                </c:pt>
                <c:pt idx="2">
                  <c:v>52.3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5.0255560160243115E-2"/>
          <c:y val="0.6517975950680629"/>
          <c:w val="0.93724443983975692"/>
          <c:h val="0.3482024049319418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58.1</c:v>
                </c:pt>
                <c:pt idx="1">
                  <c:v>2.8</c:v>
                </c:pt>
                <c:pt idx="2">
                  <c:v>76.400000000000006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 b="1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2023г</a:t>
            </a:r>
            <a:endParaRPr lang="ru-RU" dirty="0"/>
          </a:p>
        </c:rich>
      </c:tx>
      <c:layout>
        <c:manualLayout>
          <c:xMode val="edge"/>
          <c:yMode val="edge"/>
          <c:x val="0.35360215053763444"/>
          <c:y val="7.1428571428571425E-2"/>
        </c:manualLayout>
      </c:layout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188363147728227"/>
          <c:y val="0.23343328451996312"/>
          <c:w val="0.62205694129503653"/>
          <c:h val="0.7173659375653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50.7</c:v>
                </c:pt>
                <c:pt idx="1">
                  <c:v>10.1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188363147728227"/>
          <c:y val="0.23343328451996312"/>
          <c:w val="0.62205694129503653"/>
          <c:h val="0.7173659375653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49.3</c:v>
                </c:pt>
                <c:pt idx="1">
                  <c:v>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188363147728227"/>
          <c:y val="0.23343328451996312"/>
          <c:w val="0.62205694129503653"/>
          <c:h val="0.7173659375653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51.1</c:v>
                </c:pt>
                <c:pt idx="1">
                  <c:v>25.3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7777777777778002E-2"/>
          <c:y val="6.4516129032258132E-2"/>
          <c:w val="0.60463436862059228"/>
          <c:h val="0.881720430107527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 на нефтепродукты</c:v>
                </c:pt>
                <c:pt idx="2">
                  <c:v>налоги на имущество</c:v>
                </c:pt>
                <c:pt idx="3">
                  <c:v>ЕСХН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34.6</c:v>
                </c:pt>
                <c:pt idx="1">
                  <c:v>13.5</c:v>
                </c:pt>
                <c:pt idx="2">
                  <c:v>8.1999999999999993</c:v>
                </c:pt>
                <c:pt idx="3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8013567799397465"/>
          <c:y val="2.3916687833375628E-2"/>
          <c:w val="0.20938693830498481"/>
          <c:h val="0.9414139361612055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Лист3!$A$27:$A$29</c:f>
              <c:strCache>
                <c:ptCount val="3"/>
                <c:pt idx="0">
                  <c:v>доходы, получаемые от аренды муниц. имущ-ва (в т.ч. зем. участков)</c:v>
                </c:pt>
                <c:pt idx="1">
                  <c:v>платежи за наем жилья</c:v>
                </c:pt>
                <c:pt idx="2">
                  <c:v>доходы от продажи земельных участков</c:v>
                </c:pt>
              </c:strCache>
            </c:strRef>
          </c:cat>
          <c:val>
            <c:numRef>
              <c:f>Лист3!$B$27:$B$29</c:f>
              <c:numCache>
                <c:formatCode>General</c:formatCode>
                <c:ptCount val="3"/>
                <c:pt idx="0">
                  <c:v>2774.5</c:v>
                </c:pt>
                <c:pt idx="1">
                  <c:v>881</c:v>
                </c:pt>
                <c:pt idx="2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7392515989092472"/>
          <c:y val="5.5800106294495805E-2"/>
          <c:w val="0.25494235330910653"/>
          <c:h val="0.67208823644219706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/>
              <a:t>2022 год</a:t>
            </a:r>
            <a:endParaRPr lang="ru-RU" dirty="0"/>
          </a:p>
        </c:rich>
      </c:tx>
      <c:layout/>
      <c:overlay val="0"/>
    </c:title>
    <c:autoTitleDeleted val="0"/>
    <c:view3D>
      <c:rotX val="20"/>
      <c:rotY val="16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Лист2!$K$4</c:f>
              <c:strCache>
                <c:ptCount val="1"/>
                <c:pt idx="0">
                  <c:v>2019 год</c:v>
                </c:pt>
              </c:strCache>
            </c:strRef>
          </c:tx>
          <c:explosion val="25"/>
          <c:dPt>
            <c:idx val="2"/>
            <c:bubble3D val="0"/>
            <c:spPr>
              <a:solidFill>
                <a:srgbClr val="FF00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164-4DF9-913F-165F02320F32}"/>
              </c:ext>
            </c:extLst>
          </c:dPt>
          <c:dPt>
            <c:idx val="5"/>
            <c:bubble3D val="0"/>
            <c:spPr>
              <a:solidFill>
                <a:srgbClr val="99FF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64-4DF9-913F-165F02320F32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17%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164-4DF9-913F-165F02320F3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31%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164-4DF9-913F-165F02320F3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164-4DF9-913F-165F02320F3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069313210848644E-2"/>
                  <c:y val="-1.325021872265966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164-4DF9-913F-165F02320F3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Лист2!$J$5:$J$10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Культура,  кинематография</c:v>
                </c:pt>
                <c:pt idx="5">
                  <c:v>Социальная политика</c:v>
                </c:pt>
              </c:strCache>
            </c:strRef>
          </c:cat>
          <c:val>
            <c:numRef>
              <c:f>Лист2!$K$5:$K$10</c:f>
              <c:numCache>
                <c:formatCode>#,##0.00</c:formatCode>
                <c:ptCount val="6"/>
                <c:pt idx="0">
                  <c:v>19.966199999999812</c:v>
                </c:pt>
                <c:pt idx="1">
                  <c:v>1.6722000000000001</c:v>
                </c:pt>
                <c:pt idx="2">
                  <c:v>47.551399999999994</c:v>
                </c:pt>
                <c:pt idx="3">
                  <c:v>62.849799999999995</c:v>
                </c:pt>
                <c:pt idx="4">
                  <c:v>1</c:v>
                </c:pt>
                <c:pt idx="5">
                  <c:v>0.19700000000000001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164-4DF9-913F-165F02320F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/>
              <a:t>2023 год</a:t>
            </a:r>
            <a:endParaRPr lang="ru-RU" dirty="0"/>
          </a:p>
        </c:rich>
      </c:tx>
      <c:layout/>
      <c:overlay val="0"/>
    </c:title>
    <c:autoTitleDeleted val="0"/>
    <c:view3D>
      <c:rotX val="20"/>
      <c:rotY val="17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Лист2!$P$4</c:f>
              <c:strCache>
                <c:ptCount val="1"/>
                <c:pt idx="0">
                  <c:v>2020 год</c:v>
                </c:pt>
              </c:strCache>
            </c:strRef>
          </c:tx>
          <c:explosion val="25"/>
          <c:dPt>
            <c:idx val="2"/>
            <c:bubble3D val="0"/>
            <c:spPr>
              <a:solidFill>
                <a:srgbClr val="FF00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914-4973-8885-4C524EDC5DA2}"/>
              </c:ext>
            </c:extLst>
          </c:dPt>
          <c:dPt>
            <c:idx val="5"/>
            <c:bubble3D val="0"/>
            <c:spPr>
              <a:solidFill>
                <a:srgbClr val="99FF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914-4973-8885-4C524EDC5DA2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914-4973-8885-4C524EDC5DA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914-4973-8885-4C524EDC5DA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914-4973-8885-4C524EDC5DA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2154347642028652E-2"/>
                  <c:y val="-5.64519539224264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914-4973-8885-4C524EDC5DA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8.9090466514267788E-2"/>
                  <c:y val="-3.2112131816856232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14-4973-8885-4C524EDC5DA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Лист2!$O$5:$O$10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Культура,  кинематография</c:v>
                </c:pt>
                <c:pt idx="5">
                  <c:v>Социальная политика</c:v>
                </c:pt>
              </c:strCache>
            </c:strRef>
          </c:cat>
          <c:val>
            <c:numRef>
              <c:f>Лист2!$P$5:$P$10</c:f>
              <c:numCache>
                <c:formatCode>#,##0.00</c:formatCode>
                <c:ptCount val="6"/>
                <c:pt idx="0">
                  <c:v>2.247100000000031E-2</c:v>
                </c:pt>
                <c:pt idx="1">
                  <c:v>1.6536999999999999E-3</c:v>
                </c:pt>
                <c:pt idx="2">
                  <c:v>4.9525400000000004E-2</c:v>
                </c:pt>
                <c:pt idx="3">
                  <c:v>5.8533000000000023E-2</c:v>
                </c:pt>
                <c:pt idx="4">
                  <c:v>6.3000000000000133E-4</c:v>
                </c:pt>
                <c:pt idx="5">
                  <c:v>1.9700000000000254E-4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914-4973-8885-4C524EDC5D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/>
              <a:t>2024 год</a:t>
            </a:r>
            <a:endParaRPr lang="ru-RU" dirty="0"/>
          </a:p>
        </c:rich>
      </c:tx>
      <c:layout>
        <c:manualLayout>
          <c:xMode val="edge"/>
          <c:yMode val="edge"/>
          <c:x val="0.23402612464139674"/>
          <c:y val="0"/>
        </c:manualLayout>
      </c:layout>
      <c:overlay val="0"/>
    </c:title>
    <c:autoTitleDeleted val="0"/>
    <c:view3D>
      <c:rotX val="30"/>
      <c:rotY val="16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Лист2!$R$4</c:f>
              <c:strCache>
                <c:ptCount val="1"/>
                <c:pt idx="0">
                  <c:v>2021 год</c:v>
                </c:pt>
              </c:strCache>
            </c:strRef>
          </c:tx>
          <c:explosion val="25"/>
          <c:dPt>
            <c:idx val="2"/>
            <c:bubble3D val="0"/>
            <c:spPr>
              <a:solidFill>
                <a:srgbClr val="FF00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B9E-4432-BF96-C02DEC1EFE15}"/>
              </c:ext>
            </c:extLst>
          </c:dPt>
          <c:dPt>
            <c:idx val="5"/>
            <c:bubble3D val="0"/>
            <c:spPr>
              <a:solidFill>
                <a:srgbClr val="99FF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B9E-4432-BF96-C02DEC1EFE15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20%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1412256607458977"/>
                  <c:y val="1.83945756780402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37%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B9E-4432-BF96-C02DEC1EFE1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40%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B9E-4432-BF96-C02DEC1EFE1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9714338033327363E-2"/>
                  <c:y val="-8.888114947170065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B9E-4432-BF96-C02DEC1EFE1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8718336080083016E-2"/>
                  <c:y val="9.5403459182987066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B9E-4432-BF96-C02DEC1EFE1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Лист2!$Q$5:$Q$10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Культура,  кинематография</c:v>
                </c:pt>
                <c:pt idx="5">
                  <c:v>Социальная политика</c:v>
                </c:pt>
              </c:strCache>
            </c:strRef>
          </c:cat>
          <c:val>
            <c:numRef>
              <c:f>Лист2!$R$5:$R$10</c:f>
              <c:numCache>
                <c:formatCode>#,##0.00</c:formatCode>
                <c:ptCount val="6"/>
                <c:pt idx="0">
                  <c:v>2.2471000000000463E-5</c:v>
                </c:pt>
                <c:pt idx="1">
                  <c:v>1.6537000000000196E-6</c:v>
                </c:pt>
                <c:pt idx="2">
                  <c:v>4.952540000000052E-5</c:v>
                </c:pt>
                <c:pt idx="3">
                  <c:v>5.853300000000062E-5</c:v>
                </c:pt>
                <c:pt idx="4">
                  <c:v>6.3000000000000879E-7</c:v>
                </c:pt>
                <c:pt idx="5">
                  <c:v>1.9700000000000368E-7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B9E-4432-BF96-C02DEC1EFE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5908090703778307"/>
          <c:y val="2.9956620005832577E-2"/>
          <c:w val="0.39756302264542531"/>
          <c:h val="0.97003701460394465"/>
        </c:manualLayout>
      </c:layout>
      <c:overlay val="0"/>
      <c:spPr>
        <a:solidFill>
          <a:schemeClr val="bg1">
            <a:lumMod val="95000"/>
          </a:schemeClr>
        </a:solidFill>
      </c:spPr>
      <c:txPr>
        <a:bodyPr/>
        <a:lstStyle/>
        <a:p>
          <a:pPr>
            <a:defRPr sz="13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DC0189-69E0-4D92-9B8A-E087E3A956AA}" type="doc">
      <dgm:prSet loTypeId="urn:microsoft.com/office/officeart/2005/8/layout/hList7#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0553BB0-1610-4389-8901-0B322791B45F}">
      <dgm:prSet phldrT="[Текст]" custT="1"/>
      <dgm:spPr/>
      <dgm:t>
        <a:bodyPr/>
        <a:lstStyle/>
        <a:p>
          <a:pPr algn="ctr"/>
          <a:r>
            <a:rPr lang="ru-RU" sz="1400" b="1" i="0" u="none" strike="noStrike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Подпрогамма</a:t>
          </a:r>
          <a:r>
            <a:rPr lang="ru-RU" sz="1400" b="1" i="0" u="none" strike="noStrik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«Дорожное хозяйство»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3E12BB0-5CCF-4560-902C-DB5E7FC4DFBC}" type="parTrans" cxnId="{AB5632E7-CE75-4472-B2C8-30EE5F2DB834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9E7E6B-4D66-472F-BDD3-A367BEEF1500}" type="sibTrans" cxnId="{AB5632E7-CE75-4472-B2C8-30EE5F2DB834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0766FD-9764-4EBE-A0E7-7E6C72C5E2F2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0" i="0" u="none" strike="noStrike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i="0" u="none" strike="noStrik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Подпрограмма «Автомобильный транспорт»</a:t>
          </a:r>
        </a:p>
        <a:p>
          <a:pPr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4E1156-5CF2-4AD7-877D-36019E98CA03}" type="sibTrans" cxnId="{3105E433-E96A-4326-B740-498C76F2E1DB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9FDD79-3A8B-43AF-B0B7-6CC83BDACFDD}" type="parTrans" cxnId="{3105E433-E96A-4326-B740-498C76F2E1DB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8FE363-DBE8-408F-8733-FB013363B022}" type="pres">
      <dgm:prSet presAssocID="{FCDC0189-69E0-4D92-9B8A-E087E3A956A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F3046C-92B4-4664-8711-9AD91A87FDD9}" type="pres">
      <dgm:prSet presAssocID="{FCDC0189-69E0-4D92-9B8A-E087E3A956AA}" presName="fgShape" presStyleLbl="fgShp" presStyleIdx="0" presStyleCnt="1" custLinFactNeighborX="6901" custLinFactNeighborY="96226"/>
      <dgm:spPr/>
      <dgm:t>
        <a:bodyPr/>
        <a:lstStyle/>
        <a:p>
          <a:endParaRPr lang="ru-RU"/>
        </a:p>
      </dgm:t>
    </dgm:pt>
    <dgm:pt modelId="{C94FEA47-AA54-491A-827B-63BF4E40F5FA}" type="pres">
      <dgm:prSet presAssocID="{FCDC0189-69E0-4D92-9B8A-E087E3A956AA}" presName="linComp" presStyleCnt="0"/>
      <dgm:spPr/>
      <dgm:t>
        <a:bodyPr/>
        <a:lstStyle/>
        <a:p>
          <a:endParaRPr lang="ru-RU"/>
        </a:p>
      </dgm:t>
    </dgm:pt>
    <dgm:pt modelId="{5F5ED6B2-5E96-4FEC-9B70-EBB5ECC2ACF2}" type="pres">
      <dgm:prSet presAssocID="{A90766FD-9764-4EBE-A0E7-7E6C72C5E2F2}" presName="compNode" presStyleCnt="0"/>
      <dgm:spPr/>
      <dgm:t>
        <a:bodyPr/>
        <a:lstStyle/>
        <a:p>
          <a:endParaRPr lang="ru-RU"/>
        </a:p>
      </dgm:t>
    </dgm:pt>
    <dgm:pt modelId="{9E12B48D-AA65-4515-999E-D0B436499061}" type="pres">
      <dgm:prSet presAssocID="{A90766FD-9764-4EBE-A0E7-7E6C72C5E2F2}" presName="bkgdShape" presStyleLbl="node1" presStyleIdx="0" presStyleCnt="2" custScaleX="101639" custLinFactNeighborX="-4290" custLinFactNeighborY="-236"/>
      <dgm:spPr/>
      <dgm:t>
        <a:bodyPr/>
        <a:lstStyle/>
        <a:p>
          <a:endParaRPr lang="ru-RU"/>
        </a:p>
      </dgm:t>
    </dgm:pt>
    <dgm:pt modelId="{7DD2C026-C021-47A6-9626-D36C043ED46A}" type="pres">
      <dgm:prSet presAssocID="{A90766FD-9764-4EBE-A0E7-7E6C72C5E2F2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827982-C1BF-4BB3-9A54-BA25CB0EBFFA}" type="pres">
      <dgm:prSet presAssocID="{A90766FD-9764-4EBE-A0E7-7E6C72C5E2F2}" presName="invisiNode" presStyleLbl="node1" presStyleIdx="0" presStyleCnt="2"/>
      <dgm:spPr/>
      <dgm:t>
        <a:bodyPr/>
        <a:lstStyle/>
        <a:p>
          <a:endParaRPr lang="ru-RU"/>
        </a:p>
      </dgm:t>
    </dgm:pt>
    <dgm:pt modelId="{4990036E-E24D-47C1-9A93-B81DFADEE5AA}" type="pres">
      <dgm:prSet presAssocID="{A90766FD-9764-4EBE-A0E7-7E6C72C5E2F2}" presName="imagNode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53A5175-39BD-409B-A9DC-E6C3F1493F2B}" type="pres">
      <dgm:prSet presAssocID="{604E1156-5CF2-4AD7-877D-36019E98CA0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2D81CB3-A792-4723-BF5A-1CE1EEB09EDA}" type="pres">
      <dgm:prSet presAssocID="{90553BB0-1610-4389-8901-0B322791B45F}" presName="compNode" presStyleCnt="0"/>
      <dgm:spPr/>
      <dgm:t>
        <a:bodyPr/>
        <a:lstStyle/>
        <a:p>
          <a:endParaRPr lang="ru-RU"/>
        </a:p>
      </dgm:t>
    </dgm:pt>
    <dgm:pt modelId="{52D2C720-8B35-4413-9856-DA884A07F113}" type="pres">
      <dgm:prSet presAssocID="{90553BB0-1610-4389-8901-0B322791B45F}" presName="bkgdShape" presStyleLbl="node1" presStyleIdx="1" presStyleCnt="2" custScaleX="101105" custLinFactNeighborX="2167"/>
      <dgm:spPr/>
      <dgm:t>
        <a:bodyPr/>
        <a:lstStyle/>
        <a:p>
          <a:endParaRPr lang="ru-RU"/>
        </a:p>
      </dgm:t>
    </dgm:pt>
    <dgm:pt modelId="{D3DAFED0-78ED-474B-A0D0-49B4622B30A0}" type="pres">
      <dgm:prSet presAssocID="{90553BB0-1610-4389-8901-0B322791B45F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6A19B5-D0D6-4EC3-A069-11820A70C09A}" type="pres">
      <dgm:prSet presAssocID="{90553BB0-1610-4389-8901-0B322791B45F}" presName="invisiNode" presStyleLbl="node1" presStyleIdx="1" presStyleCnt="2"/>
      <dgm:spPr/>
      <dgm:t>
        <a:bodyPr/>
        <a:lstStyle/>
        <a:p>
          <a:endParaRPr lang="ru-RU"/>
        </a:p>
      </dgm:t>
    </dgm:pt>
    <dgm:pt modelId="{131A3A60-A8AC-44DC-BDA1-EC08FC1B7735}" type="pres">
      <dgm:prSet presAssocID="{90553BB0-1610-4389-8901-0B322791B45F}" presName="imagNode" presStyleLbl="fgImgPlace1" presStyleIdx="1" presStyleCnt="2" custLinFactNeighborX="4672" custLinFactNeighborY="-102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4BB7EFAF-411F-4255-9CE0-69CDAB564D82}" type="presOf" srcId="{90553BB0-1610-4389-8901-0B322791B45F}" destId="{D3DAFED0-78ED-474B-A0D0-49B4622B30A0}" srcOrd="1" destOrd="0" presId="urn:microsoft.com/office/officeart/2005/8/layout/hList7#1"/>
    <dgm:cxn modelId="{47C2DEC3-8C76-46D5-99EB-AA83B1095632}" type="presOf" srcId="{90553BB0-1610-4389-8901-0B322791B45F}" destId="{52D2C720-8B35-4413-9856-DA884A07F113}" srcOrd="0" destOrd="0" presId="urn:microsoft.com/office/officeart/2005/8/layout/hList7#1"/>
    <dgm:cxn modelId="{5AE7EC63-C2FF-4F36-B68A-92BCECCAC891}" type="presOf" srcId="{604E1156-5CF2-4AD7-877D-36019E98CA03}" destId="{853A5175-39BD-409B-A9DC-E6C3F1493F2B}" srcOrd="0" destOrd="0" presId="urn:microsoft.com/office/officeart/2005/8/layout/hList7#1"/>
    <dgm:cxn modelId="{9F7DE623-FB3C-4591-80DF-F4E8A2E40295}" type="presOf" srcId="{A90766FD-9764-4EBE-A0E7-7E6C72C5E2F2}" destId="{9E12B48D-AA65-4515-999E-D0B436499061}" srcOrd="0" destOrd="0" presId="urn:microsoft.com/office/officeart/2005/8/layout/hList7#1"/>
    <dgm:cxn modelId="{AB5632E7-CE75-4472-B2C8-30EE5F2DB834}" srcId="{FCDC0189-69E0-4D92-9B8A-E087E3A956AA}" destId="{90553BB0-1610-4389-8901-0B322791B45F}" srcOrd="1" destOrd="0" parTransId="{B3E12BB0-5CCF-4560-902C-DB5E7FC4DFBC}" sibTransId="{4C9E7E6B-4D66-472F-BDD3-A367BEEF1500}"/>
    <dgm:cxn modelId="{8138F4CF-EACB-4C01-97D5-DDB18EE67F99}" type="presOf" srcId="{A90766FD-9764-4EBE-A0E7-7E6C72C5E2F2}" destId="{7DD2C026-C021-47A6-9626-D36C043ED46A}" srcOrd="1" destOrd="0" presId="urn:microsoft.com/office/officeart/2005/8/layout/hList7#1"/>
    <dgm:cxn modelId="{CF618569-5484-426A-9CF3-BC61877BA324}" type="presOf" srcId="{FCDC0189-69E0-4D92-9B8A-E087E3A956AA}" destId="{C68FE363-DBE8-408F-8733-FB013363B022}" srcOrd="0" destOrd="0" presId="urn:microsoft.com/office/officeart/2005/8/layout/hList7#1"/>
    <dgm:cxn modelId="{3105E433-E96A-4326-B740-498C76F2E1DB}" srcId="{FCDC0189-69E0-4D92-9B8A-E087E3A956AA}" destId="{A90766FD-9764-4EBE-A0E7-7E6C72C5E2F2}" srcOrd="0" destOrd="0" parTransId="{329FDD79-3A8B-43AF-B0B7-6CC83BDACFDD}" sibTransId="{604E1156-5CF2-4AD7-877D-36019E98CA03}"/>
    <dgm:cxn modelId="{9824A8EC-B77D-4A9A-939F-5C833B0C6BEA}" type="presParOf" srcId="{C68FE363-DBE8-408F-8733-FB013363B022}" destId="{6EF3046C-92B4-4664-8711-9AD91A87FDD9}" srcOrd="0" destOrd="0" presId="urn:microsoft.com/office/officeart/2005/8/layout/hList7#1"/>
    <dgm:cxn modelId="{659E36B9-57D5-4BB4-8917-515FA087A840}" type="presParOf" srcId="{C68FE363-DBE8-408F-8733-FB013363B022}" destId="{C94FEA47-AA54-491A-827B-63BF4E40F5FA}" srcOrd="1" destOrd="0" presId="urn:microsoft.com/office/officeart/2005/8/layout/hList7#1"/>
    <dgm:cxn modelId="{A1FB9558-237C-48FB-AAE2-2194C22EAC2B}" type="presParOf" srcId="{C94FEA47-AA54-491A-827B-63BF4E40F5FA}" destId="{5F5ED6B2-5E96-4FEC-9B70-EBB5ECC2ACF2}" srcOrd="0" destOrd="0" presId="urn:microsoft.com/office/officeart/2005/8/layout/hList7#1"/>
    <dgm:cxn modelId="{ED8AC6F5-7CC0-4E82-B72E-85DF7401456F}" type="presParOf" srcId="{5F5ED6B2-5E96-4FEC-9B70-EBB5ECC2ACF2}" destId="{9E12B48D-AA65-4515-999E-D0B436499061}" srcOrd="0" destOrd="0" presId="urn:microsoft.com/office/officeart/2005/8/layout/hList7#1"/>
    <dgm:cxn modelId="{E29884FD-17CC-4E35-880E-F3CF0E000FB1}" type="presParOf" srcId="{5F5ED6B2-5E96-4FEC-9B70-EBB5ECC2ACF2}" destId="{7DD2C026-C021-47A6-9626-D36C043ED46A}" srcOrd="1" destOrd="0" presId="urn:microsoft.com/office/officeart/2005/8/layout/hList7#1"/>
    <dgm:cxn modelId="{FEE8E182-E9A0-43EC-A215-93B328830895}" type="presParOf" srcId="{5F5ED6B2-5E96-4FEC-9B70-EBB5ECC2ACF2}" destId="{33827982-C1BF-4BB3-9A54-BA25CB0EBFFA}" srcOrd="2" destOrd="0" presId="urn:microsoft.com/office/officeart/2005/8/layout/hList7#1"/>
    <dgm:cxn modelId="{5F1ED882-5356-4E75-8202-667D53332125}" type="presParOf" srcId="{5F5ED6B2-5E96-4FEC-9B70-EBB5ECC2ACF2}" destId="{4990036E-E24D-47C1-9A93-B81DFADEE5AA}" srcOrd="3" destOrd="0" presId="urn:microsoft.com/office/officeart/2005/8/layout/hList7#1"/>
    <dgm:cxn modelId="{CDF0A34D-82E4-44CC-A10A-548ECF11A44F}" type="presParOf" srcId="{C94FEA47-AA54-491A-827B-63BF4E40F5FA}" destId="{853A5175-39BD-409B-A9DC-E6C3F1493F2B}" srcOrd="1" destOrd="0" presId="urn:microsoft.com/office/officeart/2005/8/layout/hList7#1"/>
    <dgm:cxn modelId="{52C27419-F9CC-489F-8A3A-C9367234982A}" type="presParOf" srcId="{C94FEA47-AA54-491A-827B-63BF4E40F5FA}" destId="{12D81CB3-A792-4723-BF5A-1CE1EEB09EDA}" srcOrd="2" destOrd="0" presId="urn:microsoft.com/office/officeart/2005/8/layout/hList7#1"/>
    <dgm:cxn modelId="{9460EEE0-758D-4C99-BAFD-865587C0164E}" type="presParOf" srcId="{12D81CB3-A792-4723-BF5A-1CE1EEB09EDA}" destId="{52D2C720-8B35-4413-9856-DA884A07F113}" srcOrd="0" destOrd="0" presId="urn:microsoft.com/office/officeart/2005/8/layout/hList7#1"/>
    <dgm:cxn modelId="{7D803512-4302-4A18-8AB2-AA7E8F52C24B}" type="presParOf" srcId="{12D81CB3-A792-4723-BF5A-1CE1EEB09EDA}" destId="{D3DAFED0-78ED-474B-A0D0-49B4622B30A0}" srcOrd="1" destOrd="0" presId="urn:microsoft.com/office/officeart/2005/8/layout/hList7#1"/>
    <dgm:cxn modelId="{B4466445-E6C1-4D0C-8A0B-122F58B83279}" type="presParOf" srcId="{12D81CB3-A792-4723-BF5A-1CE1EEB09EDA}" destId="{9F6A19B5-D0D6-4EC3-A069-11820A70C09A}" srcOrd="2" destOrd="0" presId="urn:microsoft.com/office/officeart/2005/8/layout/hList7#1"/>
    <dgm:cxn modelId="{2BDADEC0-B21B-4B56-8058-137A9F5BA149}" type="presParOf" srcId="{12D81CB3-A792-4723-BF5A-1CE1EEB09EDA}" destId="{131A3A60-A8AC-44DC-BDA1-EC08FC1B7735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51F4EB-723E-4499-A80C-8C14CC7C7602}" type="doc">
      <dgm:prSet loTypeId="urn:microsoft.com/office/officeart/2005/8/layout/hierarchy3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2423196-E37E-4264-8F38-63ABA6350F43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2022 год </a:t>
          </a:r>
        </a:p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1,4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9EDE1955-6A3C-4397-9DC8-5FFB39D53455}" type="parTrans" cxnId="{B0F09C56-ED6A-477B-90B5-EEF2B81FB396}">
      <dgm:prSet/>
      <dgm:spPr/>
      <dgm:t>
        <a:bodyPr/>
        <a:lstStyle/>
        <a:p>
          <a:endParaRPr lang="ru-RU"/>
        </a:p>
      </dgm:t>
    </dgm:pt>
    <dgm:pt modelId="{AC545ECA-5B07-487A-AD79-44EFDD641A39}" type="sibTrans" cxnId="{B0F09C56-ED6A-477B-90B5-EEF2B81FB396}">
      <dgm:prSet/>
      <dgm:spPr/>
      <dgm:t>
        <a:bodyPr/>
        <a:lstStyle/>
        <a:p>
          <a:endParaRPr lang="ru-RU"/>
        </a:p>
      </dgm:t>
    </dgm:pt>
    <dgm:pt modelId="{136557A7-9C0C-4CA5-A2B7-B5185793D37F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2023 год </a:t>
          </a:r>
        </a:p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3,8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3CFC5710-5D01-4B6C-8F87-D4E7CDA2B215}" type="parTrans" cxnId="{33DF85B1-C588-476F-9550-C84EB363AF26}">
      <dgm:prSet/>
      <dgm:spPr/>
      <dgm:t>
        <a:bodyPr/>
        <a:lstStyle/>
        <a:p>
          <a:endParaRPr lang="ru-RU"/>
        </a:p>
      </dgm:t>
    </dgm:pt>
    <dgm:pt modelId="{F5796D50-4B61-426A-B05F-B702DB1EEC9E}" type="sibTrans" cxnId="{33DF85B1-C588-476F-9550-C84EB363AF26}">
      <dgm:prSet/>
      <dgm:spPr/>
      <dgm:t>
        <a:bodyPr/>
        <a:lstStyle/>
        <a:p>
          <a:endParaRPr lang="ru-RU"/>
        </a:p>
      </dgm:t>
    </dgm:pt>
    <dgm:pt modelId="{661BD37E-05A1-48D7-932D-7A24C7A9582F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Условно утвержденные расходы -  2,7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3D14F022-ED14-4D18-B73F-7B7D8E1ECFBD}" type="parTrans" cxnId="{F1A79BF9-353C-4577-B577-8DFCDF3B1715}">
      <dgm:prSet/>
      <dgm:spPr/>
      <dgm:t>
        <a:bodyPr/>
        <a:lstStyle/>
        <a:p>
          <a:endParaRPr lang="ru-RU"/>
        </a:p>
      </dgm:t>
    </dgm:pt>
    <dgm:pt modelId="{C44662FD-822B-40EA-95C6-BCB13DF43D29}" type="sibTrans" cxnId="{F1A79BF9-353C-4577-B577-8DFCDF3B1715}">
      <dgm:prSet/>
      <dgm:spPr/>
      <dgm:t>
        <a:bodyPr/>
        <a:lstStyle/>
        <a:p>
          <a:endParaRPr lang="ru-RU"/>
        </a:p>
      </dgm:t>
    </dgm:pt>
    <dgm:pt modelId="{DC3972A5-8155-4D78-9546-1CEDA59FDDA3}">
      <dgm:prSet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2024 год </a:t>
          </a:r>
        </a:p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6,7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0EB24880-4F4E-4035-BFF2-4A7ACE744ED2}" type="parTrans" cxnId="{A2DD2A7E-08E2-4638-9A8B-597A93E2ABE4}">
      <dgm:prSet/>
      <dgm:spPr/>
      <dgm:t>
        <a:bodyPr/>
        <a:lstStyle/>
        <a:p>
          <a:endParaRPr lang="ru-RU"/>
        </a:p>
      </dgm:t>
    </dgm:pt>
    <dgm:pt modelId="{9A3C6DBE-E956-4679-A932-08E15D6E0F93}" type="sibTrans" cxnId="{A2DD2A7E-08E2-4638-9A8B-597A93E2ABE4}">
      <dgm:prSet/>
      <dgm:spPr/>
      <dgm:t>
        <a:bodyPr/>
        <a:lstStyle/>
        <a:p>
          <a:endParaRPr lang="ru-RU"/>
        </a:p>
      </dgm:t>
    </dgm:pt>
    <dgm:pt modelId="{BF737E8F-7D7E-4C80-BCAC-ABC7035C45EB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Условно утвержденные расходы – 5,6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19DBCB4-81FD-4956-8FA5-4D72C0DBC8FB}" type="parTrans" cxnId="{C3B1076D-AC8A-48C1-A7D6-B88842588127}">
      <dgm:prSet/>
      <dgm:spPr/>
      <dgm:t>
        <a:bodyPr/>
        <a:lstStyle/>
        <a:p>
          <a:endParaRPr lang="ru-RU"/>
        </a:p>
      </dgm:t>
    </dgm:pt>
    <dgm:pt modelId="{4236A25B-C8FD-4B46-947B-C4D097968E27}" type="sibTrans" cxnId="{C3B1076D-AC8A-48C1-A7D6-B88842588127}">
      <dgm:prSet/>
      <dgm:spPr/>
      <dgm:t>
        <a:bodyPr/>
        <a:lstStyle/>
        <a:p>
          <a:endParaRPr lang="ru-RU"/>
        </a:p>
      </dgm:t>
    </dgm:pt>
    <dgm:pt modelId="{2AF62A4E-E3A8-428A-B9D9-8D45766298A0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Передача полномочий по вопросам местного значения (внешний муниципальный контроль) – 0,09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8B0604D-84A3-4949-8CD8-EA78569E1CB0}" type="parTrans" cxnId="{9964DEB4-60E1-4AF1-A1B7-1882618B0786}">
      <dgm:prSet/>
      <dgm:spPr/>
      <dgm:t>
        <a:bodyPr/>
        <a:lstStyle/>
        <a:p>
          <a:endParaRPr lang="ru-RU"/>
        </a:p>
      </dgm:t>
    </dgm:pt>
    <dgm:pt modelId="{CC29764B-C055-4355-A43C-EB42B990F7C9}" type="sibTrans" cxnId="{9964DEB4-60E1-4AF1-A1B7-1882618B0786}">
      <dgm:prSet/>
      <dgm:spPr/>
      <dgm:t>
        <a:bodyPr/>
        <a:lstStyle/>
        <a:p>
          <a:endParaRPr lang="ru-RU"/>
        </a:p>
      </dgm:t>
    </dgm:pt>
    <dgm:pt modelId="{DC0310C2-6B7F-41FB-B7A9-19E25DB06585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Расходы на содержание органов местного самоуправления– 0,8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DBCC9F3D-2B49-4302-9967-75E0145EB65C}" type="parTrans" cxnId="{AC2F9306-C558-4494-8363-6ACF1AFFCA6C}">
      <dgm:prSet/>
      <dgm:spPr/>
      <dgm:t>
        <a:bodyPr/>
        <a:lstStyle/>
        <a:p>
          <a:endParaRPr lang="ru-RU"/>
        </a:p>
      </dgm:t>
    </dgm:pt>
    <dgm:pt modelId="{A78416EB-701E-4C0B-9706-AAEA5FAF224D}" type="sibTrans" cxnId="{AC2F9306-C558-4494-8363-6ACF1AFFCA6C}">
      <dgm:prSet/>
      <dgm:spPr/>
      <dgm:t>
        <a:bodyPr/>
        <a:lstStyle/>
        <a:p>
          <a:endParaRPr lang="ru-RU"/>
        </a:p>
      </dgm:t>
    </dgm:pt>
    <dgm:pt modelId="{8D0634C5-3835-4222-B20C-B48021AF9815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Расходы на содержание органов местного самоуправления– 0,6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3164E92-495E-4822-81E2-224FB385EB7C}" type="parTrans" cxnId="{FF808F48-F18D-4C5A-A241-28A462040AD2}">
      <dgm:prSet/>
      <dgm:spPr/>
      <dgm:t>
        <a:bodyPr/>
        <a:lstStyle/>
        <a:p>
          <a:endParaRPr lang="ru-RU"/>
        </a:p>
      </dgm:t>
    </dgm:pt>
    <dgm:pt modelId="{BD367EA8-E5FD-4718-A724-94F17C4BDE2B}" type="sibTrans" cxnId="{FF808F48-F18D-4C5A-A241-28A462040AD2}">
      <dgm:prSet/>
      <dgm:spPr/>
      <dgm:t>
        <a:bodyPr/>
        <a:lstStyle/>
        <a:p>
          <a:endParaRPr lang="ru-RU"/>
        </a:p>
      </dgm:t>
    </dgm:pt>
    <dgm:pt modelId="{4411771F-F0B0-4E2D-A725-8DD9E812129C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Расходы на содержание органов местного самоуправления– 0,6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3C2D8AB0-13D4-4080-B874-3CAE562A23B2}" type="parTrans" cxnId="{C0701422-2B47-4976-836B-13F671A47639}">
      <dgm:prSet/>
      <dgm:spPr/>
      <dgm:t>
        <a:bodyPr/>
        <a:lstStyle/>
        <a:p>
          <a:endParaRPr lang="ru-RU"/>
        </a:p>
      </dgm:t>
    </dgm:pt>
    <dgm:pt modelId="{320D4697-109B-4A95-8B20-72339C8668CC}" type="sibTrans" cxnId="{C0701422-2B47-4976-836B-13F671A47639}">
      <dgm:prSet/>
      <dgm:spPr/>
      <dgm:t>
        <a:bodyPr/>
        <a:lstStyle/>
        <a:p>
          <a:endParaRPr lang="ru-RU"/>
        </a:p>
      </dgm:t>
    </dgm:pt>
    <dgm:pt modelId="{85B622BF-6E01-4DE7-9CD0-2E4CB2D4AC4F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Управление резервным фондом – 0,3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F4904BDC-1221-4AB4-9361-AAE0D7A8ADA5}" type="parTrans" cxnId="{E3C7DA14-B0AD-442E-8288-F1461976D6DF}">
      <dgm:prSet/>
      <dgm:spPr/>
      <dgm:t>
        <a:bodyPr/>
        <a:lstStyle/>
        <a:p>
          <a:endParaRPr lang="ru-RU"/>
        </a:p>
      </dgm:t>
    </dgm:pt>
    <dgm:pt modelId="{7A6EC262-85C7-4DFC-B7E8-7B3841279EC4}" type="sibTrans" cxnId="{E3C7DA14-B0AD-442E-8288-F1461976D6DF}">
      <dgm:prSet/>
      <dgm:spPr/>
      <dgm:t>
        <a:bodyPr/>
        <a:lstStyle/>
        <a:p>
          <a:endParaRPr lang="ru-RU"/>
        </a:p>
      </dgm:t>
    </dgm:pt>
    <dgm:pt modelId="{7C29B8DB-FEE1-4C6E-B4BB-565C79A3A10E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Прочие расходы (пенсии муниципальным служащим, публикация материалов в газете «Вестник городского поселения Березово» – 0,2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87EC9718-DEC6-4539-9391-50A556C7BC3B}" type="parTrans" cxnId="{CEED47B6-8CB7-48FF-BE0D-E00310190BA8}">
      <dgm:prSet/>
      <dgm:spPr/>
      <dgm:t>
        <a:bodyPr/>
        <a:lstStyle/>
        <a:p>
          <a:endParaRPr lang="ru-RU"/>
        </a:p>
      </dgm:t>
    </dgm:pt>
    <dgm:pt modelId="{1F9DC4DC-7D45-4F40-8067-6E7931429AB7}" type="sibTrans" cxnId="{CEED47B6-8CB7-48FF-BE0D-E00310190BA8}">
      <dgm:prSet/>
      <dgm:spPr/>
      <dgm:t>
        <a:bodyPr/>
        <a:lstStyle/>
        <a:p>
          <a:endParaRPr lang="ru-RU"/>
        </a:p>
      </dgm:t>
    </dgm:pt>
    <dgm:pt modelId="{00F3A67B-B828-4646-A96A-A8F43FBAFAF0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Управление резервным фондом – 0,3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89113A6-A694-4948-B47D-C374C15BA97D}" type="parTrans" cxnId="{03EEB3AC-7EBF-41EF-B838-850BECB15737}">
      <dgm:prSet/>
      <dgm:spPr/>
      <dgm:t>
        <a:bodyPr/>
        <a:lstStyle/>
        <a:p>
          <a:endParaRPr lang="ru-RU"/>
        </a:p>
      </dgm:t>
    </dgm:pt>
    <dgm:pt modelId="{46A404C5-5192-4C4A-BD97-6E58698726F8}" type="sibTrans" cxnId="{03EEB3AC-7EBF-41EF-B838-850BECB15737}">
      <dgm:prSet/>
      <dgm:spPr/>
      <dgm:t>
        <a:bodyPr/>
        <a:lstStyle/>
        <a:p>
          <a:endParaRPr lang="ru-RU"/>
        </a:p>
      </dgm:t>
    </dgm:pt>
    <dgm:pt modelId="{7773DB54-6552-4E3B-BCB3-BA0B11B80B30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Прочие расходы (пенсии муниципальным служащим, публикация материалов в газете «Вестник городского поселения Березово» – 0,2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E2277773-8BA8-41ED-838D-C6711514459F}" type="parTrans" cxnId="{51DAD997-03BB-447C-B0BB-C6E820DE3769}">
      <dgm:prSet/>
      <dgm:spPr/>
      <dgm:t>
        <a:bodyPr/>
        <a:lstStyle/>
        <a:p>
          <a:endParaRPr lang="ru-RU"/>
        </a:p>
      </dgm:t>
    </dgm:pt>
    <dgm:pt modelId="{849D2CCD-FADD-43CC-A194-FF324F9A028B}" type="sibTrans" cxnId="{51DAD997-03BB-447C-B0BB-C6E820DE3769}">
      <dgm:prSet/>
      <dgm:spPr/>
      <dgm:t>
        <a:bodyPr/>
        <a:lstStyle/>
        <a:p>
          <a:endParaRPr lang="ru-RU"/>
        </a:p>
      </dgm:t>
    </dgm:pt>
    <dgm:pt modelId="{C74F5CE2-41AA-499F-A88E-9DBFCF20F175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Управление резервным фондом – 0,3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E8ED386-71A1-447F-BE5B-2CE4FB29B65E}" type="parTrans" cxnId="{71E8EF2C-AE20-4793-B3B8-038C10F9FB9A}">
      <dgm:prSet/>
      <dgm:spPr/>
      <dgm:t>
        <a:bodyPr/>
        <a:lstStyle/>
        <a:p>
          <a:endParaRPr lang="ru-RU"/>
        </a:p>
      </dgm:t>
    </dgm:pt>
    <dgm:pt modelId="{C91DE801-6689-42AD-820C-99014BC643F9}" type="sibTrans" cxnId="{71E8EF2C-AE20-4793-B3B8-038C10F9FB9A}">
      <dgm:prSet/>
      <dgm:spPr/>
      <dgm:t>
        <a:bodyPr/>
        <a:lstStyle/>
        <a:p>
          <a:endParaRPr lang="ru-RU"/>
        </a:p>
      </dgm:t>
    </dgm:pt>
    <dgm:pt modelId="{5E6D365E-141B-4950-BB0A-6FD1C7D4D85B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Прочие расходы (пенсии муниципальным служащим, публикация материалов в газете «Вестник городского поселения Березово» – 0,2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BC25803F-461B-4C40-8442-C3E126D66A24}" type="parTrans" cxnId="{7B4161E5-063E-421C-800C-D4724898659A}">
      <dgm:prSet/>
      <dgm:spPr/>
      <dgm:t>
        <a:bodyPr/>
        <a:lstStyle/>
        <a:p>
          <a:endParaRPr lang="ru-RU"/>
        </a:p>
      </dgm:t>
    </dgm:pt>
    <dgm:pt modelId="{5EBD86DD-172D-44C4-B56C-3014364DFD05}" type="sibTrans" cxnId="{7B4161E5-063E-421C-800C-D4724898659A}">
      <dgm:prSet/>
      <dgm:spPr/>
      <dgm:t>
        <a:bodyPr/>
        <a:lstStyle/>
        <a:p>
          <a:endParaRPr lang="ru-RU"/>
        </a:p>
      </dgm:t>
    </dgm:pt>
    <dgm:pt modelId="{F29E85DE-E787-4D99-8233-51158C30975F}" type="pres">
      <dgm:prSet presAssocID="{EB51F4EB-723E-4499-A80C-8C14CC7C760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EDFDD4B-A103-432E-AC5D-293D567C25D9}" type="pres">
      <dgm:prSet presAssocID="{42423196-E37E-4264-8F38-63ABA6350F43}" presName="root" presStyleCnt="0"/>
      <dgm:spPr/>
    </dgm:pt>
    <dgm:pt modelId="{2D2A5C2E-D7E3-482A-A881-440CB92D0B02}" type="pres">
      <dgm:prSet presAssocID="{42423196-E37E-4264-8F38-63ABA6350F43}" presName="rootComposite" presStyleCnt="0"/>
      <dgm:spPr/>
    </dgm:pt>
    <dgm:pt modelId="{31637E50-09A1-4A76-94B9-EAB3ED05A6DB}" type="pres">
      <dgm:prSet presAssocID="{42423196-E37E-4264-8F38-63ABA6350F43}" presName="rootText" presStyleLbl="node1" presStyleIdx="0" presStyleCnt="3" custLinFactNeighborX="-53579" custLinFactNeighborY="5656"/>
      <dgm:spPr/>
      <dgm:t>
        <a:bodyPr/>
        <a:lstStyle/>
        <a:p>
          <a:endParaRPr lang="ru-RU"/>
        </a:p>
      </dgm:t>
    </dgm:pt>
    <dgm:pt modelId="{4A5840E1-F947-4E8A-9DEB-E386AF9F51B6}" type="pres">
      <dgm:prSet presAssocID="{42423196-E37E-4264-8F38-63ABA6350F43}" presName="rootConnector" presStyleLbl="node1" presStyleIdx="0" presStyleCnt="3"/>
      <dgm:spPr/>
      <dgm:t>
        <a:bodyPr/>
        <a:lstStyle/>
        <a:p>
          <a:endParaRPr lang="ru-RU"/>
        </a:p>
      </dgm:t>
    </dgm:pt>
    <dgm:pt modelId="{79D18B31-1932-44B0-9E45-E39C35AD6FDE}" type="pres">
      <dgm:prSet presAssocID="{42423196-E37E-4264-8F38-63ABA6350F43}" presName="childShape" presStyleCnt="0"/>
      <dgm:spPr/>
    </dgm:pt>
    <dgm:pt modelId="{A8AC6369-A0E6-41F2-AA74-25D25D80F805}" type="pres">
      <dgm:prSet presAssocID="{18B0604D-84A3-4949-8CD8-EA78569E1CB0}" presName="Name13" presStyleLbl="parChTrans1D2" presStyleIdx="0" presStyleCnt="12"/>
      <dgm:spPr/>
      <dgm:t>
        <a:bodyPr/>
        <a:lstStyle/>
        <a:p>
          <a:endParaRPr lang="ru-RU"/>
        </a:p>
      </dgm:t>
    </dgm:pt>
    <dgm:pt modelId="{E887CB26-111F-499F-B5AF-377A0316DF55}" type="pres">
      <dgm:prSet presAssocID="{2AF62A4E-E3A8-428A-B9D9-8D45766298A0}" presName="childText" presStyleLbl="bgAcc1" presStyleIdx="0" presStyleCnt="12" custScaleX="119982" custScaleY="109677" custLinFactNeighborX="-29631" custLinFactNeighborY="14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600CA-959E-471F-AA1B-C9C41725E381}" type="pres">
      <dgm:prSet presAssocID="{DBCC9F3D-2B49-4302-9967-75E0145EB65C}" presName="Name13" presStyleLbl="parChTrans1D2" presStyleIdx="1" presStyleCnt="12"/>
      <dgm:spPr/>
      <dgm:t>
        <a:bodyPr/>
        <a:lstStyle/>
        <a:p>
          <a:endParaRPr lang="ru-RU"/>
        </a:p>
      </dgm:t>
    </dgm:pt>
    <dgm:pt modelId="{60D4DF7E-C04A-4CA3-94DF-37C81304C6D9}" type="pres">
      <dgm:prSet presAssocID="{DC0310C2-6B7F-41FB-B7A9-19E25DB06585}" presName="childText" presStyleLbl="bgAcc1" presStyleIdx="1" presStyleCnt="12" custScaleX="117653" custLinFactNeighborX="-29631" custLinFactNeighborY="-37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4B3CFE-4224-44E3-853B-AC7D281539AF}" type="pres">
      <dgm:prSet presAssocID="{F4904BDC-1221-4AB4-9361-AAE0D7A8ADA5}" presName="Name13" presStyleLbl="parChTrans1D2" presStyleIdx="2" presStyleCnt="12"/>
      <dgm:spPr/>
      <dgm:t>
        <a:bodyPr/>
        <a:lstStyle/>
        <a:p>
          <a:endParaRPr lang="ru-RU"/>
        </a:p>
      </dgm:t>
    </dgm:pt>
    <dgm:pt modelId="{4604AAA3-5242-4A11-B778-ACCE7B9AED45}" type="pres">
      <dgm:prSet presAssocID="{85B622BF-6E01-4DE7-9CD0-2E4CB2D4AC4F}" presName="childText" presStyleLbl="bgAcc1" presStyleIdx="2" presStyleCnt="12" custLinFactNeighborX="-29631" custLinFactNeighborY="7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CB03F9-EEAB-429F-A50A-C636994BFC8E}" type="pres">
      <dgm:prSet presAssocID="{87EC9718-DEC6-4539-9391-50A556C7BC3B}" presName="Name13" presStyleLbl="parChTrans1D2" presStyleIdx="3" presStyleCnt="12"/>
      <dgm:spPr/>
      <dgm:t>
        <a:bodyPr/>
        <a:lstStyle/>
        <a:p>
          <a:endParaRPr lang="ru-RU"/>
        </a:p>
      </dgm:t>
    </dgm:pt>
    <dgm:pt modelId="{EBD591DB-64ED-4D98-A5D1-652041563EDB}" type="pres">
      <dgm:prSet presAssocID="{7C29B8DB-FEE1-4C6E-B4BB-565C79A3A10E}" presName="childText" presStyleLbl="bgAcc1" presStyleIdx="3" presStyleCnt="12" custScaleX="165283" custLinFactNeighborX="-24237" custLinFactNeighborY="-34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B2C5C-C691-486A-A0EE-255F641A1A56}" type="pres">
      <dgm:prSet presAssocID="{136557A7-9C0C-4CA5-A2B7-B5185793D37F}" presName="root" presStyleCnt="0"/>
      <dgm:spPr/>
    </dgm:pt>
    <dgm:pt modelId="{B6AECCC1-6DDF-45C9-9CC6-CB4313288AFB}" type="pres">
      <dgm:prSet presAssocID="{136557A7-9C0C-4CA5-A2B7-B5185793D37F}" presName="rootComposite" presStyleCnt="0"/>
      <dgm:spPr/>
    </dgm:pt>
    <dgm:pt modelId="{28623BB9-B6DE-4F06-A7E7-BE56B6AB9115}" type="pres">
      <dgm:prSet presAssocID="{136557A7-9C0C-4CA5-A2B7-B5185793D37F}" presName="rootText" presStyleLbl="node1" presStyleIdx="1" presStyleCnt="3" custLinFactNeighborX="-18532" custLinFactNeighborY="5656"/>
      <dgm:spPr/>
      <dgm:t>
        <a:bodyPr/>
        <a:lstStyle/>
        <a:p>
          <a:endParaRPr lang="ru-RU"/>
        </a:p>
      </dgm:t>
    </dgm:pt>
    <dgm:pt modelId="{119DD5AE-BD2F-4F68-AAF6-BB5B7218B200}" type="pres">
      <dgm:prSet presAssocID="{136557A7-9C0C-4CA5-A2B7-B5185793D37F}" presName="rootConnector" presStyleLbl="node1" presStyleIdx="1" presStyleCnt="3"/>
      <dgm:spPr/>
      <dgm:t>
        <a:bodyPr/>
        <a:lstStyle/>
        <a:p>
          <a:endParaRPr lang="ru-RU"/>
        </a:p>
      </dgm:t>
    </dgm:pt>
    <dgm:pt modelId="{75EEB5DC-A086-45EC-BF5B-A4E904991052}" type="pres">
      <dgm:prSet presAssocID="{136557A7-9C0C-4CA5-A2B7-B5185793D37F}" presName="childShape" presStyleCnt="0"/>
      <dgm:spPr/>
    </dgm:pt>
    <dgm:pt modelId="{DF3C6BE1-550B-4209-8771-58142E57FA5E}" type="pres">
      <dgm:prSet presAssocID="{3D14F022-ED14-4D18-B73F-7B7D8E1ECFBD}" presName="Name13" presStyleLbl="parChTrans1D2" presStyleIdx="4" presStyleCnt="12"/>
      <dgm:spPr/>
      <dgm:t>
        <a:bodyPr/>
        <a:lstStyle/>
        <a:p>
          <a:endParaRPr lang="ru-RU"/>
        </a:p>
      </dgm:t>
    </dgm:pt>
    <dgm:pt modelId="{EB4B669F-54F8-4C1A-B4D8-74276B609087}" type="pres">
      <dgm:prSet presAssocID="{661BD37E-05A1-48D7-932D-7A24C7A9582F}" presName="childText" presStyleLbl="bgAcc1" presStyleIdx="4" presStyleCnt="12" custScaleX="101683" custScaleY="89866" custLinFactNeighborX="-26589" custLinFactNeighborY="14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DB76BD-1410-4168-A45B-63B3C4053319}" type="pres">
      <dgm:prSet presAssocID="{C3164E92-495E-4822-81E2-224FB385EB7C}" presName="Name13" presStyleLbl="parChTrans1D2" presStyleIdx="5" presStyleCnt="12"/>
      <dgm:spPr/>
      <dgm:t>
        <a:bodyPr/>
        <a:lstStyle/>
        <a:p>
          <a:endParaRPr lang="ru-RU"/>
        </a:p>
      </dgm:t>
    </dgm:pt>
    <dgm:pt modelId="{45147C03-BFDF-4FB4-ABED-8E3AF37E176E}" type="pres">
      <dgm:prSet presAssocID="{8D0634C5-3835-4222-B20C-B48021AF9815}" presName="childText" presStyleLbl="bgAcc1" presStyleIdx="5" presStyleCnt="12" custScaleX="129790" custLinFactNeighborX="-26589" custLinFactNeighborY="-1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8511B-C37F-4DD5-A8A1-D6D44DE2C19E}" type="pres">
      <dgm:prSet presAssocID="{B89113A6-A694-4948-B47D-C374C15BA97D}" presName="Name13" presStyleLbl="parChTrans1D2" presStyleIdx="6" presStyleCnt="12"/>
      <dgm:spPr/>
      <dgm:t>
        <a:bodyPr/>
        <a:lstStyle/>
        <a:p>
          <a:endParaRPr lang="ru-RU"/>
        </a:p>
      </dgm:t>
    </dgm:pt>
    <dgm:pt modelId="{21001A7F-E228-4539-9F82-958836641BEA}" type="pres">
      <dgm:prSet presAssocID="{00F3A67B-B828-4646-A96A-A8F43FBAFAF0}" presName="childText" presStyleLbl="bgAcc1" presStyleIdx="6" presStyleCnt="12" custLinFactNeighborX="-21195" custLinFactNeighborY="118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A257FA-27DC-4F3A-9C48-D8458DCF5435}" type="pres">
      <dgm:prSet presAssocID="{E2277773-8BA8-41ED-838D-C6711514459F}" presName="Name13" presStyleLbl="parChTrans1D2" presStyleIdx="7" presStyleCnt="12"/>
      <dgm:spPr/>
      <dgm:t>
        <a:bodyPr/>
        <a:lstStyle/>
        <a:p>
          <a:endParaRPr lang="ru-RU"/>
        </a:p>
      </dgm:t>
    </dgm:pt>
    <dgm:pt modelId="{316399A7-E448-4C38-9048-151E80951F0C}" type="pres">
      <dgm:prSet presAssocID="{7773DB54-6552-4E3B-BCB3-BA0B11B80B30}" presName="childText" presStyleLbl="bgAcc1" presStyleIdx="7" presStyleCnt="12" custScaleX="165283" custLinFactNeighborX="-21195" custLinFactNeighborY="7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54E55C-7EE2-4F1B-9A85-155A49D5D61E}" type="pres">
      <dgm:prSet presAssocID="{DC3972A5-8155-4D78-9546-1CEDA59FDDA3}" presName="root" presStyleCnt="0"/>
      <dgm:spPr/>
    </dgm:pt>
    <dgm:pt modelId="{AB91CE9A-6E05-4960-AAF2-1F232DC4BDC4}" type="pres">
      <dgm:prSet presAssocID="{DC3972A5-8155-4D78-9546-1CEDA59FDDA3}" presName="rootComposite" presStyleCnt="0"/>
      <dgm:spPr/>
    </dgm:pt>
    <dgm:pt modelId="{185B1AFE-8FE8-4396-8FCA-A68F52B85AA3}" type="pres">
      <dgm:prSet presAssocID="{DC3972A5-8155-4D78-9546-1CEDA59FDDA3}" presName="rootText" presStyleLbl="node1" presStyleIdx="2" presStyleCnt="3" custLinFactNeighborX="-445" custLinFactNeighborY="-14089"/>
      <dgm:spPr/>
      <dgm:t>
        <a:bodyPr/>
        <a:lstStyle/>
        <a:p>
          <a:endParaRPr lang="ru-RU"/>
        </a:p>
      </dgm:t>
    </dgm:pt>
    <dgm:pt modelId="{218A87D5-AE02-4ECD-A3A1-ECFB7EFC8491}" type="pres">
      <dgm:prSet presAssocID="{DC3972A5-8155-4D78-9546-1CEDA59FDDA3}" presName="rootConnector" presStyleLbl="node1" presStyleIdx="2" presStyleCnt="3"/>
      <dgm:spPr/>
      <dgm:t>
        <a:bodyPr/>
        <a:lstStyle/>
        <a:p>
          <a:endParaRPr lang="ru-RU"/>
        </a:p>
      </dgm:t>
    </dgm:pt>
    <dgm:pt modelId="{34747C16-CBD7-4ADD-8910-A1F910DEEC80}" type="pres">
      <dgm:prSet presAssocID="{DC3972A5-8155-4D78-9546-1CEDA59FDDA3}" presName="childShape" presStyleCnt="0"/>
      <dgm:spPr/>
    </dgm:pt>
    <dgm:pt modelId="{82DE7159-E481-4356-A997-061AC818E380}" type="pres">
      <dgm:prSet presAssocID="{E19DBCB4-81FD-4956-8FA5-4D72C0DBC8FB}" presName="Name13" presStyleLbl="parChTrans1D2" presStyleIdx="8" presStyleCnt="12"/>
      <dgm:spPr/>
      <dgm:t>
        <a:bodyPr/>
        <a:lstStyle/>
        <a:p>
          <a:endParaRPr lang="ru-RU"/>
        </a:p>
      </dgm:t>
    </dgm:pt>
    <dgm:pt modelId="{A60C786B-9856-4051-8EB9-ABD06A09EB1B}" type="pres">
      <dgm:prSet presAssocID="{BF737E8F-7D7E-4C80-BCAC-ABC7035C45EB}" presName="childText" presStyleLbl="bgAcc1" presStyleIdx="8" presStyleCnt="12" custScaleX="1243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734016-CE69-41DE-BB5F-0B8384C4B1B3}" type="pres">
      <dgm:prSet presAssocID="{3C2D8AB0-13D4-4080-B874-3CAE562A23B2}" presName="Name13" presStyleLbl="parChTrans1D2" presStyleIdx="9" presStyleCnt="12"/>
      <dgm:spPr/>
      <dgm:t>
        <a:bodyPr/>
        <a:lstStyle/>
        <a:p>
          <a:endParaRPr lang="ru-RU"/>
        </a:p>
      </dgm:t>
    </dgm:pt>
    <dgm:pt modelId="{78E9D94A-A135-4E9B-A3D9-B54F41022319}" type="pres">
      <dgm:prSet presAssocID="{4411771F-F0B0-4E2D-A725-8DD9E812129C}" presName="childText" presStyleLbl="bgAcc1" presStyleIdx="9" presStyleCnt="12" custScaleX="1271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6493ED-6B12-4EC8-94A2-47D1CE85223D}" type="pres">
      <dgm:prSet presAssocID="{9E8ED386-71A1-447F-BE5B-2CE4FB29B65E}" presName="Name13" presStyleLbl="parChTrans1D2" presStyleIdx="10" presStyleCnt="12"/>
      <dgm:spPr/>
      <dgm:t>
        <a:bodyPr/>
        <a:lstStyle/>
        <a:p>
          <a:endParaRPr lang="ru-RU"/>
        </a:p>
      </dgm:t>
    </dgm:pt>
    <dgm:pt modelId="{169EC6ED-7C06-482E-9908-386A82729077}" type="pres">
      <dgm:prSet presAssocID="{C74F5CE2-41AA-499F-A88E-9DBFCF20F175}" presName="childText" presStyleLbl="bgAcc1" presStyleIdx="10" presStyleCnt="12" custLinFactNeighborX="-1972" custLinFactNeighborY="1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2235A7-2B46-4ACC-B9D9-8C2AC6D13980}" type="pres">
      <dgm:prSet presAssocID="{BC25803F-461B-4C40-8442-C3E126D66A24}" presName="Name13" presStyleLbl="parChTrans1D2" presStyleIdx="11" presStyleCnt="12"/>
      <dgm:spPr/>
      <dgm:t>
        <a:bodyPr/>
        <a:lstStyle/>
        <a:p>
          <a:endParaRPr lang="ru-RU"/>
        </a:p>
      </dgm:t>
    </dgm:pt>
    <dgm:pt modelId="{0F6EAB56-1E0F-466D-A1A3-C81F4641A0A4}" type="pres">
      <dgm:prSet presAssocID="{5E6D365E-141B-4950-BB0A-6FD1C7D4D85B}" presName="childText" presStyleLbl="bgAcc1" presStyleIdx="11" presStyleCnt="12" custScaleX="165283" custLinFactNeighborX="-1972" custLinFactNeighborY="-24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738D65-6FB8-407C-B688-7A65FB3FEF0C}" type="presOf" srcId="{00F3A67B-B828-4646-A96A-A8F43FBAFAF0}" destId="{21001A7F-E228-4539-9F82-958836641BEA}" srcOrd="0" destOrd="0" presId="urn:microsoft.com/office/officeart/2005/8/layout/hierarchy3"/>
    <dgm:cxn modelId="{895214D7-E9F7-4B92-8A0A-8279406A5045}" type="presOf" srcId="{3D14F022-ED14-4D18-B73F-7B7D8E1ECFBD}" destId="{DF3C6BE1-550B-4209-8771-58142E57FA5E}" srcOrd="0" destOrd="0" presId="urn:microsoft.com/office/officeart/2005/8/layout/hierarchy3"/>
    <dgm:cxn modelId="{B0F09C56-ED6A-477B-90B5-EEF2B81FB396}" srcId="{EB51F4EB-723E-4499-A80C-8C14CC7C7602}" destId="{42423196-E37E-4264-8F38-63ABA6350F43}" srcOrd="0" destOrd="0" parTransId="{9EDE1955-6A3C-4397-9DC8-5FFB39D53455}" sibTransId="{AC545ECA-5B07-487A-AD79-44EFDD641A39}"/>
    <dgm:cxn modelId="{30543B27-043B-4C65-960A-94DC0A115A74}" type="presOf" srcId="{DC0310C2-6B7F-41FB-B7A9-19E25DB06585}" destId="{60D4DF7E-C04A-4CA3-94DF-37C81304C6D9}" srcOrd="0" destOrd="0" presId="urn:microsoft.com/office/officeart/2005/8/layout/hierarchy3"/>
    <dgm:cxn modelId="{8880BE2A-A790-4F3E-8FEC-0201A82ECF52}" type="presOf" srcId="{C74F5CE2-41AA-499F-A88E-9DBFCF20F175}" destId="{169EC6ED-7C06-482E-9908-386A82729077}" srcOrd="0" destOrd="0" presId="urn:microsoft.com/office/officeart/2005/8/layout/hierarchy3"/>
    <dgm:cxn modelId="{DF70938E-ADBA-431E-92D2-CA1A3F21143F}" type="presOf" srcId="{18B0604D-84A3-4949-8CD8-EA78569E1CB0}" destId="{A8AC6369-A0E6-41F2-AA74-25D25D80F805}" srcOrd="0" destOrd="0" presId="urn:microsoft.com/office/officeart/2005/8/layout/hierarchy3"/>
    <dgm:cxn modelId="{33DF85B1-C588-476F-9550-C84EB363AF26}" srcId="{EB51F4EB-723E-4499-A80C-8C14CC7C7602}" destId="{136557A7-9C0C-4CA5-A2B7-B5185793D37F}" srcOrd="1" destOrd="0" parTransId="{3CFC5710-5D01-4B6C-8F87-D4E7CDA2B215}" sibTransId="{F5796D50-4B61-426A-B05F-B702DB1EEC9E}"/>
    <dgm:cxn modelId="{A907A753-FF50-456E-90AD-FC577BDF9507}" type="presOf" srcId="{C3164E92-495E-4822-81E2-224FB385EB7C}" destId="{FBDB76BD-1410-4168-A45B-63B3C4053319}" srcOrd="0" destOrd="0" presId="urn:microsoft.com/office/officeart/2005/8/layout/hierarchy3"/>
    <dgm:cxn modelId="{94F8EBAD-736B-443D-A52C-07A31D033DDF}" type="presOf" srcId="{3C2D8AB0-13D4-4080-B874-3CAE562A23B2}" destId="{F1734016-CE69-41DE-BB5F-0B8384C4B1B3}" srcOrd="0" destOrd="0" presId="urn:microsoft.com/office/officeart/2005/8/layout/hierarchy3"/>
    <dgm:cxn modelId="{7DB77FDC-902C-4A44-AC83-21BEA792EAC9}" type="presOf" srcId="{2AF62A4E-E3A8-428A-B9D9-8D45766298A0}" destId="{E887CB26-111F-499F-B5AF-377A0316DF55}" srcOrd="0" destOrd="0" presId="urn:microsoft.com/office/officeart/2005/8/layout/hierarchy3"/>
    <dgm:cxn modelId="{16742739-C063-4B34-B563-740EACC975D2}" type="presOf" srcId="{136557A7-9C0C-4CA5-A2B7-B5185793D37F}" destId="{28623BB9-B6DE-4F06-A7E7-BE56B6AB9115}" srcOrd="0" destOrd="0" presId="urn:microsoft.com/office/officeart/2005/8/layout/hierarchy3"/>
    <dgm:cxn modelId="{E1E86F2E-9C5E-4CA6-AC06-E68530DC33BF}" type="presOf" srcId="{9E8ED386-71A1-447F-BE5B-2CE4FB29B65E}" destId="{C26493ED-6B12-4EC8-94A2-47D1CE85223D}" srcOrd="0" destOrd="0" presId="urn:microsoft.com/office/officeart/2005/8/layout/hierarchy3"/>
    <dgm:cxn modelId="{AC2F9306-C558-4494-8363-6ACF1AFFCA6C}" srcId="{42423196-E37E-4264-8F38-63ABA6350F43}" destId="{DC0310C2-6B7F-41FB-B7A9-19E25DB06585}" srcOrd="1" destOrd="0" parTransId="{DBCC9F3D-2B49-4302-9967-75E0145EB65C}" sibTransId="{A78416EB-701E-4C0B-9706-AAEA5FAF224D}"/>
    <dgm:cxn modelId="{9964DEB4-60E1-4AF1-A1B7-1882618B0786}" srcId="{42423196-E37E-4264-8F38-63ABA6350F43}" destId="{2AF62A4E-E3A8-428A-B9D9-8D45766298A0}" srcOrd="0" destOrd="0" parTransId="{18B0604D-84A3-4949-8CD8-EA78569E1CB0}" sibTransId="{CC29764B-C055-4355-A43C-EB42B990F7C9}"/>
    <dgm:cxn modelId="{F7961972-44D5-4C2C-B6C4-25D35505C8DB}" type="presOf" srcId="{8D0634C5-3835-4222-B20C-B48021AF9815}" destId="{45147C03-BFDF-4FB4-ABED-8E3AF37E176E}" srcOrd="0" destOrd="0" presId="urn:microsoft.com/office/officeart/2005/8/layout/hierarchy3"/>
    <dgm:cxn modelId="{A684C908-AFF4-468B-9704-3FB883F1775C}" type="presOf" srcId="{661BD37E-05A1-48D7-932D-7A24C7A9582F}" destId="{EB4B669F-54F8-4C1A-B4D8-74276B609087}" srcOrd="0" destOrd="0" presId="urn:microsoft.com/office/officeart/2005/8/layout/hierarchy3"/>
    <dgm:cxn modelId="{2D672374-ABB7-46BA-A150-AB4046064D52}" type="presOf" srcId="{42423196-E37E-4264-8F38-63ABA6350F43}" destId="{31637E50-09A1-4A76-94B9-EAB3ED05A6DB}" srcOrd="0" destOrd="0" presId="urn:microsoft.com/office/officeart/2005/8/layout/hierarchy3"/>
    <dgm:cxn modelId="{7B4161E5-063E-421C-800C-D4724898659A}" srcId="{DC3972A5-8155-4D78-9546-1CEDA59FDDA3}" destId="{5E6D365E-141B-4950-BB0A-6FD1C7D4D85B}" srcOrd="3" destOrd="0" parTransId="{BC25803F-461B-4C40-8442-C3E126D66A24}" sibTransId="{5EBD86DD-172D-44C4-B56C-3014364DFD05}"/>
    <dgm:cxn modelId="{F1A79BF9-353C-4577-B577-8DFCDF3B1715}" srcId="{136557A7-9C0C-4CA5-A2B7-B5185793D37F}" destId="{661BD37E-05A1-48D7-932D-7A24C7A9582F}" srcOrd="0" destOrd="0" parTransId="{3D14F022-ED14-4D18-B73F-7B7D8E1ECFBD}" sibTransId="{C44662FD-822B-40EA-95C6-BCB13DF43D29}"/>
    <dgm:cxn modelId="{5D83EFB7-08C5-4346-9397-7299119428F6}" type="presOf" srcId="{B89113A6-A694-4948-B47D-C374C15BA97D}" destId="{51B8511B-C37F-4DD5-A8A1-D6D44DE2C19E}" srcOrd="0" destOrd="0" presId="urn:microsoft.com/office/officeart/2005/8/layout/hierarchy3"/>
    <dgm:cxn modelId="{FBAE1028-CDF7-443D-8FE6-69D27D89FB08}" type="presOf" srcId="{4411771F-F0B0-4E2D-A725-8DD9E812129C}" destId="{78E9D94A-A135-4E9B-A3D9-B54F41022319}" srcOrd="0" destOrd="0" presId="urn:microsoft.com/office/officeart/2005/8/layout/hierarchy3"/>
    <dgm:cxn modelId="{71E8EF2C-AE20-4793-B3B8-038C10F9FB9A}" srcId="{DC3972A5-8155-4D78-9546-1CEDA59FDDA3}" destId="{C74F5CE2-41AA-499F-A88E-9DBFCF20F175}" srcOrd="2" destOrd="0" parTransId="{9E8ED386-71A1-447F-BE5B-2CE4FB29B65E}" sibTransId="{C91DE801-6689-42AD-820C-99014BC643F9}"/>
    <dgm:cxn modelId="{CEED47B6-8CB7-48FF-BE0D-E00310190BA8}" srcId="{42423196-E37E-4264-8F38-63ABA6350F43}" destId="{7C29B8DB-FEE1-4C6E-B4BB-565C79A3A10E}" srcOrd="3" destOrd="0" parTransId="{87EC9718-DEC6-4539-9391-50A556C7BC3B}" sibTransId="{1F9DC4DC-7D45-4F40-8067-6E7931429AB7}"/>
    <dgm:cxn modelId="{A22A57F5-9D76-4A4F-B44F-DFD1B67AFA3B}" type="presOf" srcId="{7C29B8DB-FEE1-4C6E-B4BB-565C79A3A10E}" destId="{EBD591DB-64ED-4D98-A5D1-652041563EDB}" srcOrd="0" destOrd="0" presId="urn:microsoft.com/office/officeart/2005/8/layout/hierarchy3"/>
    <dgm:cxn modelId="{C0701422-2B47-4976-836B-13F671A47639}" srcId="{DC3972A5-8155-4D78-9546-1CEDA59FDDA3}" destId="{4411771F-F0B0-4E2D-A725-8DD9E812129C}" srcOrd="1" destOrd="0" parTransId="{3C2D8AB0-13D4-4080-B874-3CAE562A23B2}" sibTransId="{320D4697-109B-4A95-8B20-72339C8668CC}"/>
    <dgm:cxn modelId="{CFDC402B-9C2D-496F-830E-4537834D2410}" type="presOf" srcId="{F4904BDC-1221-4AB4-9361-AAE0D7A8ADA5}" destId="{304B3CFE-4224-44E3-853B-AC7D281539AF}" srcOrd="0" destOrd="0" presId="urn:microsoft.com/office/officeart/2005/8/layout/hierarchy3"/>
    <dgm:cxn modelId="{A5571B5D-D3A1-445E-B625-C32A1DC8D05A}" type="presOf" srcId="{E2277773-8BA8-41ED-838D-C6711514459F}" destId="{94A257FA-27DC-4F3A-9C48-D8458DCF5435}" srcOrd="0" destOrd="0" presId="urn:microsoft.com/office/officeart/2005/8/layout/hierarchy3"/>
    <dgm:cxn modelId="{F6753698-34BF-4554-8B6A-4C6106476DFD}" type="presOf" srcId="{DC3972A5-8155-4D78-9546-1CEDA59FDDA3}" destId="{185B1AFE-8FE8-4396-8FCA-A68F52B85AA3}" srcOrd="0" destOrd="0" presId="urn:microsoft.com/office/officeart/2005/8/layout/hierarchy3"/>
    <dgm:cxn modelId="{8EC170A1-2FCA-47D4-A8B7-BD0F812CB820}" type="presOf" srcId="{42423196-E37E-4264-8F38-63ABA6350F43}" destId="{4A5840E1-F947-4E8A-9DEB-E386AF9F51B6}" srcOrd="1" destOrd="0" presId="urn:microsoft.com/office/officeart/2005/8/layout/hierarchy3"/>
    <dgm:cxn modelId="{7B90AA28-5381-4B6B-A145-E6EA3C986E91}" type="presOf" srcId="{EB51F4EB-723E-4499-A80C-8C14CC7C7602}" destId="{F29E85DE-E787-4D99-8233-51158C30975F}" srcOrd="0" destOrd="0" presId="urn:microsoft.com/office/officeart/2005/8/layout/hierarchy3"/>
    <dgm:cxn modelId="{4095BE93-0918-4177-82AE-3DB65031DDEA}" type="presOf" srcId="{DBCC9F3D-2B49-4302-9967-75E0145EB65C}" destId="{32E600CA-959E-471F-AA1B-C9C41725E381}" srcOrd="0" destOrd="0" presId="urn:microsoft.com/office/officeart/2005/8/layout/hierarchy3"/>
    <dgm:cxn modelId="{A2DD2A7E-08E2-4638-9A8B-597A93E2ABE4}" srcId="{EB51F4EB-723E-4499-A80C-8C14CC7C7602}" destId="{DC3972A5-8155-4D78-9546-1CEDA59FDDA3}" srcOrd="2" destOrd="0" parTransId="{0EB24880-4F4E-4035-BFF2-4A7ACE744ED2}" sibTransId="{9A3C6DBE-E956-4679-A932-08E15D6E0F93}"/>
    <dgm:cxn modelId="{BF289FF8-36A1-4AC5-8057-087471503BE8}" type="presOf" srcId="{E19DBCB4-81FD-4956-8FA5-4D72C0DBC8FB}" destId="{82DE7159-E481-4356-A997-061AC818E380}" srcOrd="0" destOrd="0" presId="urn:microsoft.com/office/officeart/2005/8/layout/hierarchy3"/>
    <dgm:cxn modelId="{72FDAB52-0487-40EA-9169-E1FCF93886F0}" type="presOf" srcId="{136557A7-9C0C-4CA5-A2B7-B5185793D37F}" destId="{119DD5AE-BD2F-4F68-AAF6-BB5B7218B200}" srcOrd="1" destOrd="0" presId="urn:microsoft.com/office/officeart/2005/8/layout/hierarchy3"/>
    <dgm:cxn modelId="{4069D9EF-F322-4A21-ABB8-7B2903629C25}" type="presOf" srcId="{7773DB54-6552-4E3B-BCB3-BA0B11B80B30}" destId="{316399A7-E448-4C38-9048-151E80951F0C}" srcOrd="0" destOrd="0" presId="urn:microsoft.com/office/officeart/2005/8/layout/hierarchy3"/>
    <dgm:cxn modelId="{03EEB3AC-7EBF-41EF-B838-850BECB15737}" srcId="{136557A7-9C0C-4CA5-A2B7-B5185793D37F}" destId="{00F3A67B-B828-4646-A96A-A8F43FBAFAF0}" srcOrd="2" destOrd="0" parTransId="{B89113A6-A694-4948-B47D-C374C15BA97D}" sibTransId="{46A404C5-5192-4C4A-BD97-6E58698726F8}"/>
    <dgm:cxn modelId="{5EBB3D24-B1ED-4706-899F-943BCEBA5E65}" type="presOf" srcId="{BC25803F-461B-4C40-8442-C3E126D66A24}" destId="{C42235A7-2B46-4ACC-B9D9-8C2AC6D13980}" srcOrd="0" destOrd="0" presId="urn:microsoft.com/office/officeart/2005/8/layout/hierarchy3"/>
    <dgm:cxn modelId="{E3C7DA14-B0AD-442E-8288-F1461976D6DF}" srcId="{42423196-E37E-4264-8F38-63ABA6350F43}" destId="{85B622BF-6E01-4DE7-9CD0-2E4CB2D4AC4F}" srcOrd="2" destOrd="0" parTransId="{F4904BDC-1221-4AB4-9361-AAE0D7A8ADA5}" sibTransId="{7A6EC262-85C7-4DFC-B7E8-7B3841279EC4}"/>
    <dgm:cxn modelId="{51DAD997-03BB-447C-B0BB-C6E820DE3769}" srcId="{136557A7-9C0C-4CA5-A2B7-B5185793D37F}" destId="{7773DB54-6552-4E3B-BCB3-BA0B11B80B30}" srcOrd="3" destOrd="0" parTransId="{E2277773-8BA8-41ED-838D-C6711514459F}" sibTransId="{849D2CCD-FADD-43CC-A194-FF324F9A028B}"/>
    <dgm:cxn modelId="{D57B86CA-72FD-4326-962D-9576BE7A6BAF}" type="presOf" srcId="{5E6D365E-141B-4950-BB0A-6FD1C7D4D85B}" destId="{0F6EAB56-1E0F-466D-A1A3-C81F4641A0A4}" srcOrd="0" destOrd="0" presId="urn:microsoft.com/office/officeart/2005/8/layout/hierarchy3"/>
    <dgm:cxn modelId="{86899CCF-6241-4E12-8D1D-7748FE5CEE88}" type="presOf" srcId="{87EC9718-DEC6-4539-9391-50A556C7BC3B}" destId="{53CB03F9-EEAB-429F-A50A-C636994BFC8E}" srcOrd="0" destOrd="0" presId="urn:microsoft.com/office/officeart/2005/8/layout/hierarchy3"/>
    <dgm:cxn modelId="{5663C143-1020-4684-AC2A-03CC9F9BCEB8}" type="presOf" srcId="{BF737E8F-7D7E-4C80-BCAC-ABC7035C45EB}" destId="{A60C786B-9856-4051-8EB9-ABD06A09EB1B}" srcOrd="0" destOrd="0" presId="urn:microsoft.com/office/officeart/2005/8/layout/hierarchy3"/>
    <dgm:cxn modelId="{A4D05352-09EB-4589-9B3B-CBA9CCAB7520}" type="presOf" srcId="{85B622BF-6E01-4DE7-9CD0-2E4CB2D4AC4F}" destId="{4604AAA3-5242-4A11-B778-ACCE7B9AED45}" srcOrd="0" destOrd="0" presId="urn:microsoft.com/office/officeart/2005/8/layout/hierarchy3"/>
    <dgm:cxn modelId="{FF808F48-F18D-4C5A-A241-28A462040AD2}" srcId="{136557A7-9C0C-4CA5-A2B7-B5185793D37F}" destId="{8D0634C5-3835-4222-B20C-B48021AF9815}" srcOrd="1" destOrd="0" parTransId="{C3164E92-495E-4822-81E2-224FB385EB7C}" sibTransId="{BD367EA8-E5FD-4718-A724-94F17C4BDE2B}"/>
    <dgm:cxn modelId="{C3B1076D-AC8A-48C1-A7D6-B88842588127}" srcId="{DC3972A5-8155-4D78-9546-1CEDA59FDDA3}" destId="{BF737E8F-7D7E-4C80-BCAC-ABC7035C45EB}" srcOrd="0" destOrd="0" parTransId="{E19DBCB4-81FD-4956-8FA5-4D72C0DBC8FB}" sibTransId="{4236A25B-C8FD-4B46-947B-C4D097968E27}"/>
    <dgm:cxn modelId="{2A25DF7F-4DD3-4F83-A673-0C050AB25D15}" type="presOf" srcId="{DC3972A5-8155-4D78-9546-1CEDA59FDDA3}" destId="{218A87D5-AE02-4ECD-A3A1-ECFB7EFC8491}" srcOrd="1" destOrd="0" presId="urn:microsoft.com/office/officeart/2005/8/layout/hierarchy3"/>
    <dgm:cxn modelId="{E77168EB-7D24-492D-86C9-6DD8286C49A1}" type="presParOf" srcId="{F29E85DE-E787-4D99-8233-51158C30975F}" destId="{0EDFDD4B-A103-432E-AC5D-293D567C25D9}" srcOrd="0" destOrd="0" presId="urn:microsoft.com/office/officeart/2005/8/layout/hierarchy3"/>
    <dgm:cxn modelId="{8C7C687D-A24D-45B3-832E-1EAD93F99767}" type="presParOf" srcId="{0EDFDD4B-A103-432E-AC5D-293D567C25D9}" destId="{2D2A5C2E-D7E3-482A-A881-440CB92D0B02}" srcOrd="0" destOrd="0" presId="urn:microsoft.com/office/officeart/2005/8/layout/hierarchy3"/>
    <dgm:cxn modelId="{EE889E88-7AE7-483D-AD55-4E22E0A65D82}" type="presParOf" srcId="{2D2A5C2E-D7E3-482A-A881-440CB92D0B02}" destId="{31637E50-09A1-4A76-94B9-EAB3ED05A6DB}" srcOrd="0" destOrd="0" presId="urn:microsoft.com/office/officeart/2005/8/layout/hierarchy3"/>
    <dgm:cxn modelId="{BC743A60-D178-42C1-800E-068FF865AF74}" type="presParOf" srcId="{2D2A5C2E-D7E3-482A-A881-440CB92D0B02}" destId="{4A5840E1-F947-4E8A-9DEB-E386AF9F51B6}" srcOrd="1" destOrd="0" presId="urn:microsoft.com/office/officeart/2005/8/layout/hierarchy3"/>
    <dgm:cxn modelId="{F8711614-0201-4A5E-A1CB-89B3145358E1}" type="presParOf" srcId="{0EDFDD4B-A103-432E-AC5D-293D567C25D9}" destId="{79D18B31-1932-44B0-9E45-E39C35AD6FDE}" srcOrd="1" destOrd="0" presId="urn:microsoft.com/office/officeart/2005/8/layout/hierarchy3"/>
    <dgm:cxn modelId="{719BA470-C1B4-49A6-ACBC-B57CF5CDD665}" type="presParOf" srcId="{79D18B31-1932-44B0-9E45-E39C35AD6FDE}" destId="{A8AC6369-A0E6-41F2-AA74-25D25D80F805}" srcOrd="0" destOrd="0" presId="urn:microsoft.com/office/officeart/2005/8/layout/hierarchy3"/>
    <dgm:cxn modelId="{29B7DF88-3EC0-4DD0-A9B6-5DCC2812C3DF}" type="presParOf" srcId="{79D18B31-1932-44B0-9E45-E39C35AD6FDE}" destId="{E887CB26-111F-499F-B5AF-377A0316DF55}" srcOrd="1" destOrd="0" presId="urn:microsoft.com/office/officeart/2005/8/layout/hierarchy3"/>
    <dgm:cxn modelId="{7B7B3EFE-C5D3-4A34-92AC-9D69849BE228}" type="presParOf" srcId="{79D18B31-1932-44B0-9E45-E39C35AD6FDE}" destId="{32E600CA-959E-471F-AA1B-C9C41725E381}" srcOrd="2" destOrd="0" presId="urn:microsoft.com/office/officeart/2005/8/layout/hierarchy3"/>
    <dgm:cxn modelId="{C1511DC9-E075-4057-86B1-B93317F89FD5}" type="presParOf" srcId="{79D18B31-1932-44B0-9E45-E39C35AD6FDE}" destId="{60D4DF7E-C04A-4CA3-94DF-37C81304C6D9}" srcOrd="3" destOrd="0" presId="urn:microsoft.com/office/officeart/2005/8/layout/hierarchy3"/>
    <dgm:cxn modelId="{8A00C972-8CA8-411E-942E-1370FD5FD70D}" type="presParOf" srcId="{79D18B31-1932-44B0-9E45-E39C35AD6FDE}" destId="{304B3CFE-4224-44E3-853B-AC7D281539AF}" srcOrd="4" destOrd="0" presId="urn:microsoft.com/office/officeart/2005/8/layout/hierarchy3"/>
    <dgm:cxn modelId="{477919B6-852D-4A99-8B3E-EEA357B7C7E8}" type="presParOf" srcId="{79D18B31-1932-44B0-9E45-E39C35AD6FDE}" destId="{4604AAA3-5242-4A11-B778-ACCE7B9AED45}" srcOrd="5" destOrd="0" presId="urn:microsoft.com/office/officeart/2005/8/layout/hierarchy3"/>
    <dgm:cxn modelId="{71C807CE-FA73-4609-88FB-0C4BE42A643A}" type="presParOf" srcId="{79D18B31-1932-44B0-9E45-E39C35AD6FDE}" destId="{53CB03F9-EEAB-429F-A50A-C636994BFC8E}" srcOrd="6" destOrd="0" presId="urn:microsoft.com/office/officeart/2005/8/layout/hierarchy3"/>
    <dgm:cxn modelId="{B6594287-3D22-4A8F-A3AE-162D69C385F1}" type="presParOf" srcId="{79D18B31-1932-44B0-9E45-E39C35AD6FDE}" destId="{EBD591DB-64ED-4D98-A5D1-652041563EDB}" srcOrd="7" destOrd="0" presId="urn:microsoft.com/office/officeart/2005/8/layout/hierarchy3"/>
    <dgm:cxn modelId="{623389D3-F831-4AAA-A15B-2F5944EC6442}" type="presParOf" srcId="{F29E85DE-E787-4D99-8233-51158C30975F}" destId="{6D6B2C5C-C691-486A-A0EE-255F641A1A56}" srcOrd="1" destOrd="0" presId="urn:microsoft.com/office/officeart/2005/8/layout/hierarchy3"/>
    <dgm:cxn modelId="{D09F01A7-4EEB-4883-AB46-C4E64215017F}" type="presParOf" srcId="{6D6B2C5C-C691-486A-A0EE-255F641A1A56}" destId="{B6AECCC1-6DDF-45C9-9CC6-CB4313288AFB}" srcOrd="0" destOrd="0" presId="urn:microsoft.com/office/officeart/2005/8/layout/hierarchy3"/>
    <dgm:cxn modelId="{BCD690E0-3CA2-4285-9CFF-61AE614E3101}" type="presParOf" srcId="{B6AECCC1-6DDF-45C9-9CC6-CB4313288AFB}" destId="{28623BB9-B6DE-4F06-A7E7-BE56B6AB9115}" srcOrd="0" destOrd="0" presId="urn:microsoft.com/office/officeart/2005/8/layout/hierarchy3"/>
    <dgm:cxn modelId="{A946DC00-95C0-40C5-BEF7-6BC983E9BC5C}" type="presParOf" srcId="{B6AECCC1-6DDF-45C9-9CC6-CB4313288AFB}" destId="{119DD5AE-BD2F-4F68-AAF6-BB5B7218B200}" srcOrd="1" destOrd="0" presId="urn:microsoft.com/office/officeart/2005/8/layout/hierarchy3"/>
    <dgm:cxn modelId="{56AA2593-5401-4808-828A-14C8212EE705}" type="presParOf" srcId="{6D6B2C5C-C691-486A-A0EE-255F641A1A56}" destId="{75EEB5DC-A086-45EC-BF5B-A4E904991052}" srcOrd="1" destOrd="0" presId="urn:microsoft.com/office/officeart/2005/8/layout/hierarchy3"/>
    <dgm:cxn modelId="{22ABAF2B-E09A-4D95-AB6B-10D98C58D374}" type="presParOf" srcId="{75EEB5DC-A086-45EC-BF5B-A4E904991052}" destId="{DF3C6BE1-550B-4209-8771-58142E57FA5E}" srcOrd="0" destOrd="0" presId="urn:microsoft.com/office/officeart/2005/8/layout/hierarchy3"/>
    <dgm:cxn modelId="{A9A46F7B-53E5-45DA-B6CB-565EC3631809}" type="presParOf" srcId="{75EEB5DC-A086-45EC-BF5B-A4E904991052}" destId="{EB4B669F-54F8-4C1A-B4D8-74276B609087}" srcOrd="1" destOrd="0" presId="urn:microsoft.com/office/officeart/2005/8/layout/hierarchy3"/>
    <dgm:cxn modelId="{474C0888-832B-4964-BC34-0059A95D6CF2}" type="presParOf" srcId="{75EEB5DC-A086-45EC-BF5B-A4E904991052}" destId="{FBDB76BD-1410-4168-A45B-63B3C4053319}" srcOrd="2" destOrd="0" presId="urn:microsoft.com/office/officeart/2005/8/layout/hierarchy3"/>
    <dgm:cxn modelId="{884CFA84-8977-4B14-8300-7370CD8D6DD0}" type="presParOf" srcId="{75EEB5DC-A086-45EC-BF5B-A4E904991052}" destId="{45147C03-BFDF-4FB4-ABED-8E3AF37E176E}" srcOrd="3" destOrd="0" presId="urn:microsoft.com/office/officeart/2005/8/layout/hierarchy3"/>
    <dgm:cxn modelId="{B8E904E9-1F05-4F96-AD90-80B510D01917}" type="presParOf" srcId="{75EEB5DC-A086-45EC-BF5B-A4E904991052}" destId="{51B8511B-C37F-4DD5-A8A1-D6D44DE2C19E}" srcOrd="4" destOrd="0" presId="urn:microsoft.com/office/officeart/2005/8/layout/hierarchy3"/>
    <dgm:cxn modelId="{50B42478-7725-4B9B-A7D7-97F9D34C500F}" type="presParOf" srcId="{75EEB5DC-A086-45EC-BF5B-A4E904991052}" destId="{21001A7F-E228-4539-9F82-958836641BEA}" srcOrd="5" destOrd="0" presId="urn:microsoft.com/office/officeart/2005/8/layout/hierarchy3"/>
    <dgm:cxn modelId="{DD62B669-0FDE-4B3B-A8EC-9FE833D498CD}" type="presParOf" srcId="{75EEB5DC-A086-45EC-BF5B-A4E904991052}" destId="{94A257FA-27DC-4F3A-9C48-D8458DCF5435}" srcOrd="6" destOrd="0" presId="urn:microsoft.com/office/officeart/2005/8/layout/hierarchy3"/>
    <dgm:cxn modelId="{95E6DD84-EA5C-4DE2-AD5A-FBD771143E67}" type="presParOf" srcId="{75EEB5DC-A086-45EC-BF5B-A4E904991052}" destId="{316399A7-E448-4C38-9048-151E80951F0C}" srcOrd="7" destOrd="0" presId="urn:microsoft.com/office/officeart/2005/8/layout/hierarchy3"/>
    <dgm:cxn modelId="{7966A3FB-360F-47DE-ADC2-CADBFED6C883}" type="presParOf" srcId="{F29E85DE-E787-4D99-8233-51158C30975F}" destId="{ED54E55C-7EE2-4F1B-9A85-155A49D5D61E}" srcOrd="2" destOrd="0" presId="urn:microsoft.com/office/officeart/2005/8/layout/hierarchy3"/>
    <dgm:cxn modelId="{D65E76D8-C0CF-42F1-AFEB-58ACB9FEBDEF}" type="presParOf" srcId="{ED54E55C-7EE2-4F1B-9A85-155A49D5D61E}" destId="{AB91CE9A-6E05-4960-AAF2-1F232DC4BDC4}" srcOrd="0" destOrd="0" presId="urn:microsoft.com/office/officeart/2005/8/layout/hierarchy3"/>
    <dgm:cxn modelId="{7371A524-78F8-4AC0-9E83-46D9977462D2}" type="presParOf" srcId="{AB91CE9A-6E05-4960-AAF2-1F232DC4BDC4}" destId="{185B1AFE-8FE8-4396-8FCA-A68F52B85AA3}" srcOrd="0" destOrd="0" presId="urn:microsoft.com/office/officeart/2005/8/layout/hierarchy3"/>
    <dgm:cxn modelId="{6A1DEEE3-D18E-4E26-BB9E-C49681602718}" type="presParOf" srcId="{AB91CE9A-6E05-4960-AAF2-1F232DC4BDC4}" destId="{218A87D5-AE02-4ECD-A3A1-ECFB7EFC8491}" srcOrd="1" destOrd="0" presId="urn:microsoft.com/office/officeart/2005/8/layout/hierarchy3"/>
    <dgm:cxn modelId="{A8723393-9860-470C-8C4A-026BC4C94541}" type="presParOf" srcId="{ED54E55C-7EE2-4F1B-9A85-155A49D5D61E}" destId="{34747C16-CBD7-4ADD-8910-A1F910DEEC80}" srcOrd="1" destOrd="0" presId="urn:microsoft.com/office/officeart/2005/8/layout/hierarchy3"/>
    <dgm:cxn modelId="{58352333-28DF-470D-858E-4DD082D8F8A0}" type="presParOf" srcId="{34747C16-CBD7-4ADD-8910-A1F910DEEC80}" destId="{82DE7159-E481-4356-A997-061AC818E380}" srcOrd="0" destOrd="0" presId="urn:microsoft.com/office/officeart/2005/8/layout/hierarchy3"/>
    <dgm:cxn modelId="{8BCD1A4E-1037-4472-978A-54E463CE211B}" type="presParOf" srcId="{34747C16-CBD7-4ADD-8910-A1F910DEEC80}" destId="{A60C786B-9856-4051-8EB9-ABD06A09EB1B}" srcOrd="1" destOrd="0" presId="urn:microsoft.com/office/officeart/2005/8/layout/hierarchy3"/>
    <dgm:cxn modelId="{3D3B50E4-3B16-4A00-BF29-7710F5E304D1}" type="presParOf" srcId="{34747C16-CBD7-4ADD-8910-A1F910DEEC80}" destId="{F1734016-CE69-41DE-BB5F-0B8384C4B1B3}" srcOrd="2" destOrd="0" presId="urn:microsoft.com/office/officeart/2005/8/layout/hierarchy3"/>
    <dgm:cxn modelId="{9418CDDC-698C-437E-9ED3-80B4B8634DD8}" type="presParOf" srcId="{34747C16-CBD7-4ADD-8910-A1F910DEEC80}" destId="{78E9D94A-A135-4E9B-A3D9-B54F41022319}" srcOrd="3" destOrd="0" presId="urn:microsoft.com/office/officeart/2005/8/layout/hierarchy3"/>
    <dgm:cxn modelId="{9A725A87-17C6-420C-9BBA-0059E074DA37}" type="presParOf" srcId="{34747C16-CBD7-4ADD-8910-A1F910DEEC80}" destId="{C26493ED-6B12-4EC8-94A2-47D1CE85223D}" srcOrd="4" destOrd="0" presId="urn:microsoft.com/office/officeart/2005/8/layout/hierarchy3"/>
    <dgm:cxn modelId="{1ADE8B06-6BEA-46D9-90B6-2D166A76DFEE}" type="presParOf" srcId="{34747C16-CBD7-4ADD-8910-A1F910DEEC80}" destId="{169EC6ED-7C06-482E-9908-386A82729077}" srcOrd="5" destOrd="0" presId="urn:microsoft.com/office/officeart/2005/8/layout/hierarchy3"/>
    <dgm:cxn modelId="{79BDDC83-AFDB-4CC9-BA1F-665B88FCB1A1}" type="presParOf" srcId="{34747C16-CBD7-4ADD-8910-A1F910DEEC80}" destId="{C42235A7-2B46-4ACC-B9D9-8C2AC6D13980}" srcOrd="6" destOrd="0" presId="urn:microsoft.com/office/officeart/2005/8/layout/hierarchy3"/>
    <dgm:cxn modelId="{A87E7696-B41B-4E07-A5EC-E9C135C6F156}" type="presParOf" srcId="{34747C16-CBD7-4ADD-8910-A1F910DEEC80}" destId="{0F6EAB56-1E0F-466D-A1A3-C81F4641A0A4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12B48D-AA65-4515-999E-D0B436499061}">
      <dsp:nvSpPr>
        <dsp:cNvPr id="0" name=""/>
        <dsp:cNvSpPr/>
      </dsp:nvSpPr>
      <dsp:spPr>
        <a:xfrm>
          <a:off x="0" y="0"/>
          <a:ext cx="1693261" cy="4038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0" i="0" u="none" strike="noStrike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i="0" u="none" strike="noStrik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Подпрограмма «Автомобильный транспорт»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615440"/>
        <a:ext cx="1693261" cy="1615440"/>
      </dsp:txXfrm>
    </dsp:sp>
    <dsp:sp modelId="{4990036E-E24D-47C1-9A93-B81DFADEE5AA}">
      <dsp:nvSpPr>
        <dsp:cNvPr id="0" name=""/>
        <dsp:cNvSpPr/>
      </dsp:nvSpPr>
      <dsp:spPr>
        <a:xfrm>
          <a:off x="174913" y="242316"/>
          <a:ext cx="1344853" cy="134485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2D2C720-8B35-4413-9856-DA884A07F113}">
      <dsp:nvSpPr>
        <dsp:cNvPr id="0" name=""/>
        <dsp:cNvSpPr/>
      </dsp:nvSpPr>
      <dsp:spPr>
        <a:xfrm>
          <a:off x="1744658" y="0"/>
          <a:ext cx="1684365" cy="4038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0412346"/>
                <a:satOff val="-59202"/>
                <a:lumOff val="19020"/>
                <a:alphaOff val="0"/>
                <a:shade val="63000"/>
                <a:satMod val="165000"/>
              </a:schemeClr>
            </a:gs>
            <a:gs pos="30000">
              <a:schemeClr val="accent4">
                <a:hueOff val="10412346"/>
                <a:satOff val="-59202"/>
                <a:lumOff val="19020"/>
                <a:alphaOff val="0"/>
                <a:shade val="58000"/>
                <a:satMod val="165000"/>
              </a:schemeClr>
            </a:gs>
            <a:gs pos="75000">
              <a:schemeClr val="accent4">
                <a:hueOff val="10412346"/>
                <a:satOff val="-59202"/>
                <a:lumOff val="19020"/>
                <a:alphaOff val="0"/>
                <a:shade val="30000"/>
                <a:satMod val="175000"/>
              </a:schemeClr>
            </a:gs>
            <a:gs pos="100000">
              <a:schemeClr val="accent4">
                <a:hueOff val="10412346"/>
                <a:satOff val="-59202"/>
                <a:lumOff val="1902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Подпрогамма</a:t>
          </a:r>
          <a:r>
            <a:rPr lang="ru-RU" sz="1400" b="1" i="0" u="none" strike="noStrik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«Дорожное хозяйство»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44658" y="1615440"/>
        <a:ext cx="1684365" cy="1615440"/>
      </dsp:txXfrm>
    </dsp:sp>
    <dsp:sp modelId="{131A3A60-A8AC-44DC-BDA1-EC08FC1B7735}">
      <dsp:nvSpPr>
        <dsp:cNvPr id="0" name=""/>
        <dsp:cNvSpPr/>
      </dsp:nvSpPr>
      <dsp:spPr>
        <a:xfrm>
          <a:off x="1976536" y="228598"/>
          <a:ext cx="1344853" cy="134485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EF3046C-92B4-4664-8711-9AD91A87FDD9}">
      <dsp:nvSpPr>
        <dsp:cNvPr id="0" name=""/>
        <dsp:cNvSpPr/>
      </dsp:nvSpPr>
      <dsp:spPr>
        <a:xfrm>
          <a:off x="274321" y="3432810"/>
          <a:ext cx="3154702" cy="605790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637E50-09A1-4A76-94B9-EAB3ED05A6DB}">
      <dsp:nvSpPr>
        <dsp:cNvPr id="0" name=""/>
        <dsp:cNvSpPr/>
      </dsp:nvSpPr>
      <dsp:spPr>
        <a:xfrm>
          <a:off x="0" y="47612"/>
          <a:ext cx="1655526" cy="827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2022 год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1,4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244" y="71856"/>
        <a:ext cx="1607038" cy="779275"/>
      </dsp:txXfrm>
    </dsp:sp>
    <dsp:sp modelId="{A8AC6369-A0E6-41F2-AA74-25D25D80F805}">
      <dsp:nvSpPr>
        <dsp:cNvPr id="0" name=""/>
        <dsp:cNvSpPr/>
      </dsp:nvSpPr>
      <dsp:spPr>
        <a:xfrm>
          <a:off x="165552" y="875376"/>
          <a:ext cx="101113" cy="626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6298"/>
              </a:lnTo>
              <a:lnTo>
                <a:pt x="101113" y="62629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87CB26-111F-499F-B5AF-377A0316DF55}">
      <dsp:nvSpPr>
        <dsp:cNvPr id="0" name=""/>
        <dsp:cNvSpPr/>
      </dsp:nvSpPr>
      <dsp:spPr>
        <a:xfrm>
          <a:off x="266666" y="1047741"/>
          <a:ext cx="1589067" cy="9078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Передача полномочий по вопросам местного значения (внешний муниципальный контроль) – 0,09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256" y="1074331"/>
        <a:ext cx="1535887" cy="854686"/>
      </dsp:txXfrm>
    </dsp:sp>
    <dsp:sp modelId="{32E600CA-959E-471F-AA1B-C9C41725E381}">
      <dsp:nvSpPr>
        <dsp:cNvPr id="0" name=""/>
        <dsp:cNvSpPr/>
      </dsp:nvSpPr>
      <dsp:spPr>
        <a:xfrm>
          <a:off x="165552" y="875376"/>
          <a:ext cx="101113" cy="16578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7819"/>
              </a:lnTo>
              <a:lnTo>
                <a:pt x="101113" y="165781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D4DF7E-C04A-4CA3-94DF-37C81304C6D9}">
      <dsp:nvSpPr>
        <dsp:cNvPr id="0" name=""/>
        <dsp:cNvSpPr/>
      </dsp:nvSpPr>
      <dsp:spPr>
        <a:xfrm>
          <a:off x="266666" y="2119314"/>
          <a:ext cx="1558221" cy="827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148669"/>
              <a:satOff val="1936"/>
              <a:lumOff val="-2371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Расходы на содержание органов местного самоуправления– 0,8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0910" y="2143558"/>
        <a:ext cx="1509733" cy="779275"/>
      </dsp:txXfrm>
    </dsp:sp>
    <dsp:sp modelId="{304B3CFE-4224-44E3-853B-AC7D281539AF}">
      <dsp:nvSpPr>
        <dsp:cNvPr id="0" name=""/>
        <dsp:cNvSpPr/>
      </dsp:nvSpPr>
      <dsp:spPr>
        <a:xfrm>
          <a:off x="165552" y="875376"/>
          <a:ext cx="101113" cy="2729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9392"/>
              </a:lnTo>
              <a:lnTo>
                <a:pt x="101113" y="272939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04AAA3-5242-4A11-B778-ACCE7B9AED45}">
      <dsp:nvSpPr>
        <dsp:cNvPr id="0" name=""/>
        <dsp:cNvSpPr/>
      </dsp:nvSpPr>
      <dsp:spPr>
        <a:xfrm>
          <a:off x="266666" y="3190887"/>
          <a:ext cx="1324421" cy="827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297337"/>
              <a:satOff val="3872"/>
              <a:lumOff val="-4742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Управление резервным фондом – 0,3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0910" y="3215131"/>
        <a:ext cx="1275933" cy="779275"/>
      </dsp:txXfrm>
    </dsp:sp>
    <dsp:sp modelId="{53CB03F9-EEAB-429F-A50A-C636994BFC8E}">
      <dsp:nvSpPr>
        <dsp:cNvPr id="0" name=""/>
        <dsp:cNvSpPr/>
      </dsp:nvSpPr>
      <dsp:spPr>
        <a:xfrm>
          <a:off x="165552" y="875376"/>
          <a:ext cx="172552" cy="3729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9521"/>
              </a:lnTo>
              <a:lnTo>
                <a:pt x="172552" y="372952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D591DB-64ED-4D98-A5D1-652041563EDB}">
      <dsp:nvSpPr>
        <dsp:cNvPr id="0" name=""/>
        <dsp:cNvSpPr/>
      </dsp:nvSpPr>
      <dsp:spPr>
        <a:xfrm>
          <a:off x="338105" y="4191015"/>
          <a:ext cx="2189043" cy="827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3446006"/>
              <a:satOff val="5808"/>
              <a:lumOff val="-7112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Прочие расходы (пенсии муниципальным служащим, публикация материалов в газете «Вестник городского поселения Березово» – 0,2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2349" y="4215259"/>
        <a:ext cx="2140555" cy="779275"/>
      </dsp:txXfrm>
    </dsp:sp>
    <dsp:sp modelId="{28623BB9-B6DE-4F06-A7E7-BE56B6AB9115}">
      <dsp:nvSpPr>
        <dsp:cNvPr id="0" name=""/>
        <dsp:cNvSpPr/>
      </dsp:nvSpPr>
      <dsp:spPr>
        <a:xfrm>
          <a:off x="2624123" y="47612"/>
          <a:ext cx="1655526" cy="827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6317677"/>
                <a:satOff val="10648"/>
                <a:lumOff val="-13040"/>
                <a:alphaOff val="0"/>
                <a:shade val="63000"/>
                <a:satMod val="165000"/>
              </a:schemeClr>
            </a:gs>
            <a:gs pos="30000">
              <a:schemeClr val="accent2">
                <a:hueOff val="-6317677"/>
                <a:satOff val="10648"/>
                <a:lumOff val="-13040"/>
                <a:alphaOff val="0"/>
                <a:shade val="58000"/>
                <a:satMod val="165000"/>
              </a:schemeClr>
            </a:gs>
            <a:gs pos="75000">
              <a:schemeClr val="accent2">
                <a:hueOff val="-6317677"/>
                <a:satOff val="10648"/>
                <a:lumOff val="-13040"/>
                <a:alphaOff val="0"/>
                <a:shade val="30000"/>
                <a:satMod val="175000"/>
              </a:schemeClr>
            </a:gs>
            <a:gs pos="100000">
              <a:schemeClr val="accent2">
                <a:hueOff val="-6317677"/>
                <a:satOff val="10648"/>
                <a:lumOff val="-1304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2023 год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3,8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48367" y="71856"/>
        <a:ext cx="1607038" cy="779275"/>
      </dsp:txXfrm>
    </dsp:sp>
    <dsp:sp modelId="{DF3C6BE1-550B-4209-8771-58142E57FA5E}">
      <dsp:nvSpPr>
        <dsp:cNvPr id="0" name=""/>
        <dsp:cNvSpPr/>
      </dsp:nvSpPr>
      <dsp:spPr>
        <a:xfrm>
          <a:off x="2789675" y="875376"/>
          <a:ext cx="120204" cy="5443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4304"/>
              </a:lnTo>
              <a:lnTo>
                <a:pt x="120204" y="54430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4B669F-54F8-4C1A-B4D8-74276B609087}">
      <dsp:nvSpPr>
        <dsp:cNvPr id="0" name=""/>
        <dsp:cNvSpPr/>
      </dsp:nvSpPr>
      <dsp:spPr>
        <a:xfrm>
          <a:off x="2909880" y="1047741"/>
          <a:ext cx="1346711" cy="743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594675"/>
              <a:satOff val="7744"/>
              <a:lumOff val="-9483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Условно утвержденные расходы -  2,7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1667" y="1069528"/>
        <a:ext cx="1303137" cy="700303"/>
      </dsp:txXfrm>
    </dsp:sp>
    <dsp:sp modelId="{FBDB76BD-1410-4168-A45B-63B3C4053319}">
      <dsp:nvSpPr>
        <dsp:cNvPr id="0" name=""/>
        <dsp:cNvSpPr/>
      </dsp:nvSpPr>
      <dsp:spPr>
        <a:xfrm>
          <a:off x="2789675" y="875376"/>
          <a:ext cx="120204" cy="1514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4947"/>
              </a:lnTo>
              <a:lnTo>
                <a:pt x="120204" y="151494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47C03-BFDF-4FB4-ABED-8E3AF37E176E}">
      <dsp:nvSpPr>
        <dsp:cNvPr id="0" name=""/>
        <dsp:cNvSpPr/>
      </dsp:nvSpPr>
      <dsp:spPr>
        <a:xfrm>
          <a:off x="2909880" y="1976442"/>
          <a:ext cx="1718966" cy="827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5743343"/>
              <a:satOff val="9680"/>
              <a:lumOff val="-11854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Расходы на содержание органов местного самоуправления– 0,6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4124" y="2000686"/>
        <a:ext cx="1670478" cy="779275"/>
      </dsp:txXfrm>
    </dsp:sp>
    <dsp:sp modelId="{51B8511B-C37F-4DD5-A8A1-D6D44DE2C19E}">
      <dsp:nvSpPr>
        <dsp:cNvPr id="0" name=""/>
        <dsp:cNvSpPr/>
      </dsp:nvSpPr>
      <dsp:spPr>
        <a:xfrm>
          <a:off x="2789675" y="875376"/>
          <a:ext cx="191643" cy="2657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7948"/>
              </a:lnTo>
              <a:lnTo>
                <a:pt x="191643" y="265794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01A7F-E228-4539-9F82-958836641BEA}">
      <dsp:nvSpPr>
        <dsp:cNvPr id="0" name=""/>
        <dsp:cNvSpPr/>
      </dsp:nvSpPr>
      <dsp:spPr>
        <a:xfrm>
          <a:off x="2981319" y="3119442"/>
          <a:ext cx="1324421" cy="827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6892012"/>
              <a:satOff val="11617"/>
              <a:lumOff val="-14225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Управление резервным фондом – 0,3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05563" y="3143686"/>
        <a:ext cx="1275933" cy="779275"/>
      </dsp:txXfrm>
    </dsp:sp>
    <dsp:sp modelId="{94A257FA-27DC-4F3A-9C48-D8458DCF5435}">
      <dsp:nvSpPr>
        <dsp:cNvPr id="0" name=""/>
        <dsp:cNvSpPr/>
      </dsp:nvSpPr>
      <dsp:spPr>
        <a:xfrm>
          <a:off x="2789675" y="875376"/>
          <a:ext cx="191643" cy="3658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8085"/>
              </a:lnTo>
              <a:lnTo>
                <a:pt x="191643" y="365808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399A7-E448-4C38-9048-151E80951F0C}">
      <dsp:nvSpPr>
        <dsp:cNvPr id="0" name=""/>
        <dsp:cNvSpPr/>
      </dsp:nvSpPr>
      <dsp:spPr>
        <a:xfrm>
          <a:off x="2981319" y="4119579"/>
          <a:ext cx="2189043" cy="827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8040680"/>
              <a:satOff val="13553"/>
              <a:lumOff val="-16596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Прочие расходы (пенсии муниципальным служащим, публикация материалов в газете «Вестник городского поселения Березово» – 0,2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05563" y="4143823"/>
        <a:ext cx="2140555" cy="779275"/>
      </dsp:txXfrm>
    </dsp:sp>
    <dsp:sp modelId="{185B1AFE-8FE8-4396-8FCA-A68F52B85AA3}">
      <dsp:nvSpPr>
        <dsp:cNvPr id="0" name=""/>
        <dsp:cNvSpPr/>
      </dsp:nvSpPr>
      <dsp:spPr>
        <a:xfrm>
          <a:off x="5526483" y="0"/>
          <a:ext cx="1655526" cy="827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2635355"/>
                <a:satOff val="21297"/>
                <a:lumOff val="-26079"/>
                <a:alphaOff val="0"/>
                <a:shade val="63000"/>
                <a:satMod val="165000"/>
              </a:schemeClr>
            </a:gs>
            <a:gs pos="30000">
              <a:schemeClr val="accent2">
                <a:hueOff val="-12635355"/>
                <a:satOff val="21297"/>
                <a:lumOff val="-26079"/>
                <a:alphaOff val="0"/>
                <a:shade val="58000"/>
                <a:satMod val="165000"/>
              </a:schemeClr>
            </a:gs>
            <a:gs pos="75000">
              <a:schemeClr val="accent2">
                <a:hueOff val="-12635355"/>
                <a:satOff val="21297"/>
                <a:lumOff val="-26079"/>
                <a:alphaOff val="0"/>
                <a:shade val="30000"/>
                <a:satMod val="175000"/>
              </a:schemeClr>
            </a:gs>
            <a:gs pos="100000">
              <a:schemeClr val="accent2">
                <a:hueOff val="-12635355"/>
                <a:satOff val="21297"/>
                <a:lumOff val="-26079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2024 год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6,7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50727" y="24244"/>
        <a:ext cx="1607038" cy="779275"/>
      </dsp:txXfrm>
    </dsp:sp>
    <dsp:sp modelId="{82DE7159-E481-4356-A997-061AC818E380}">
      <dsp:nvSpPr>
        <dsp:cNvPr id="0" name=""/>
        <dsp:cNvSpPr/>
      </dsp:nvSpPr>
      <dsp:spPr>
        <a:xfrm>
          <a:off x="5692036" y="827763"/>
          <a:ext cx="172919" cy="621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1616"/>
              </a:lnTo>
              <a:lnTo>
                <a:pt x="172919" y="62161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0C786B-9856-4051-8EB9-ABD06A09EB1B}">
      <dsp:nvSpPr>
        <dsp:cNvPr id="0" name=""/>
        <dsp:cNvSpPr/>
      </dsp:nvSpPr>
      <dsp:spPr>
        <a:xfrm>
          <a:off x="5864956" y="1035498"/>
          <a:ext cx="1646997" cy="827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9189349"/>
              <a:satOff val="15489"/>
              <a:lumOff val="-18967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Условно утвержденные расходы – 5,6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89200" y="1059742"/>
        <a:ext cx="1598509" cy="779275"/>
      </dsp:txXfrm>
    </dsp:sp>
    <dsp:sp modelId="{F1734016-CE69-41DE-BB5F-0B8384C4B1B3}">
      <dsp:nvSpPr>
        <dsp:cNvPr id="0" name=""/>
        <dsp:cNvSpPr/>
      </dsp:nvSpPr>
      <dsp:spPr>
        <a:xfrm>
          <a:off x="5692036" y="827763"/>
          <a:ext cx="172919" cy="1656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6321"/>
              </a:lnTo>
              <a:lnTo>
                <a:pt x="172919" y="165632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9D94A-A135-4E9B-A3D9-B54F41022319}">
      <dsp:nvSpPr>
        <dsp:cNvPr id="0" name=""/>
        <dsp:cNvSpPr/>
      </dsp:nvSpPr>
      <dsp:spPr>
        <a:xfrm>
          <a:off x="5864956" y="2070202"/>
          <a:ext cx="1684134" cy="827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0338018"/>
              <a:satOff val="17425"/>
              <a:lumOff val="-21337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Расходы на содержание органов местного самоуправления– 0,6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89200" y="2094446"/>
        <a:ext cx="1635646" cy="779275"/>
      </dsp:txXfrm>
    </dsp:sp>
    <dsp:sp modelId="{C26493ED-6B12-4EC8-94A2-47D1CE85223D}">
      <dsp:nvSpPr>
        <dsp:cNvPr id="0" name=""/>
        <dsp:cNvSpPr/>
      </dsp:nvSpPr>
      <dsp:spPr>
        <a:xfrm>
          <a:off x="5692036" y="827763"/>
          <a:ext cx="146802" cy="2705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5561"/>
              </a:lnTo>
              <a:lnTo>
                <a:pt x="146802" y="270556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9EC6ED-7C06-482E-9908-386A82729077}">
      <dsp:nvSpPr>
        <dsp:cNvPr id="0" name=""/>
        <dsp:cNvSpPr/>
      </dsp:nvSpPr>
      <dsp:spPr>
        <a:xfrm>
          <a:off x="5838838" y="3119442"/>
          <a:ext cx="1324421" cy="827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1486687"/>
              <a:satOff val="19361"/>
              <a:lumOff val="-23708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Управление резервным фондом – 0,3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63082" y="3143686"/>
        <a:ext cx="1275933" cy="779275"/>
      </dsp:txXfrm>
    </dsp:sp>
    <dsp:sp modelId="{C42235A7-2B46-4ACC-B9D9-8C2AC6D13980}">
      <dsp:nvSpPr>
        <dsp:cNvPr id="0" name=""/>
        <dsp:cNvSpPr/>
      </dsp:nvSpPr>
      <dsp:spPr>
        <a:xfrm>
          <a:off x="5692036" y="827763"/>
          <a:ext cx="146802" cy="3705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05697"/>
              </a:lnTo>
              <a:lnTo>
                <a:pt x="146802" y="370569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6EAB56-1E0F-466D-A1A3-C81F4641A0A4}">
      <dsp:nvSpPr>
        <dsp:cNvPr id="0" name=""/>
        <dsp:cNvSpPr/>
      </dsp:nvSpPr>
      <dsp:spPr>
        <a:xfrm>
          <a:off x="5838838" y="4119579"/>
          <a:ext cx="2189043" cy="827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2635355"/>
              <a:satOff val="21297"/>
              <a:lumOff val="-26079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Прочие расходы (пенсии муниципальным служащим, публикация материалов в газете «Вестник городского поселения Березово» – 0,2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63082" y="4143823"/>
        <a:ext cx="2140555" cy="7792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0.00817</cdr:x>
      <cdr:y>0.80953</cdr:y>
    </cdr:from>
    <cdr:to>
      <cdr:x>0.14699</cdr:x>
      <cdr:y>0.85976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1438" y="4857784"/>
          <a:ext cx="1214446" cy="3014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100" b="1" dirty="0" smtClean="0"/>
            <a:t>отчет 2020 года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0.2651</cdr:x>
      <cdr:y>0.89513</cdr:y>
    </cdr:from>
    <cdr:to>
      <cdr:x>0.43495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19076" y="5092048"/>
          <a:ext cx="1485904" cy="5965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0.17966</cdr:x>
      <cdr:y>0.80953</cdr:y>
    </cdr:from>
    <cdr:to>
      <cdr:x>0.40831</cdr:x>
      <cdr:y>0.88096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571636" y="4857784"/>
          <a:ext cx="2000264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Schoolbook"/>
            </a:defRPr>
          </a:lvl1pPr>
          <a:lvl2pPr marL="457200" indent="0">
            <a:defRPr sz="1100">
              <a:latin typeface="Century Schoolbook"/>
            </a:defRPr>
          </a:lvl2pPr>
          <a:lvl3pPr marL="914400" indent="0">
            <a:defRPr sz="1100">
              <a:latin typeface="Century Schoolbook"/>
            </a:defRPr>
          </a:lvl3pPr>
          <a:lvl4pPr marL="1371600" indent="0">
            <a:defRPr sz="1100">
              <a:latin typeface="Century Schoolbook"/>
            </a:defRPr>
          </a:lvl4pPr>
          <a:lvl5pPr marL="1828800" indent="0">
            <a:defRPr sz="1100">
              <a:latin typeface="Century Schoolbook"/>
            </a:defRPr>
          </a:lvl5pPr>
          <a:lvl6pPr marL="2286000" indent="0">
            <a:defRPr sz="1100">
              <a:latin typeface="Century Schoolbook"/>
            </a:defRPr>
          </a:lvl6pPr>
          <a:lvl7pPr marL="2743200" indent="0">
            <a:defRPr sz="1100">
              <a:latin typeface="Century Schoolbook"/>
            </a:defRPr>
          </a:lvl7pPr>
          <a:lvl8pPr marL="3200400" indent="0">
            <a:defRPr sz="1100">
              <a:latin typeface="Century Schoolbook"/>
            </a:defRPr>
          </a:lvl8pPr>
          <a:lvl9pPr marL="3657600" indent="0">
            <a:defRPr sz="1100">
              <a:latin typeface="Century Schoolbook"/>
            </a:defRPr>
          </a:lvl9pPr>
        </a:lstStyle>
        <a:p xmlns:a="http://schemas.openxmlformats.org/drawingml/2006/main">
          <a:pPr algn="ctr"/>
          <a:r>
            <a:rPr lang="ru-RU" sz="1100" b="1" dirty="0" smtClean="0"/>
            <a:t>ожидаемое</a:t>
          </a:r>
        </a:p>
        <a:p xmlns:a="http://schemas.openxmlformats.org/drawingml/2006/main">
          <a:pPr algn="ctr"/>
          <a:r>
            <a:rPr lang="ru-RU" sz="1100" b="1" dirty="0" smtClean="0"/>
            <a:t> исполнение 2021 год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0.40831</cdr:x>
      <cdr:y>0.80953</cdr:y>
    </cdr:from>
    <cdr:to>
      <cdr:x>0.57163</cdr:x>
      <cdr:y>0.85715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571900" y="4857784"/>
          <a:ext cx="142876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Schoolbook"/>
            </a:defRPr>
          </a:lvl1pPr>
          <a:lvl2pPr marL="457200" indent="0">
            <a:defRPr sz="1100">
              <a:latin typeface="Century Schoolbook"/>
            </a:defRPr>
          </a:lvl2pPr>
          <a:lvl3pPr marL="914400" indent="0">
            <a:defRPr sz="1100">
              <a:latin typeface="Century Schoolbook"/>
            </a:defRPr>
          </a:lvl3pPr>
          <a:lvl4pPr marL="1371600" indent="0">
            <a:defRPr sz="1100">
              <a:latin typeface="Century Schoolbook"/>
            </a:defRPr>
          </a:lvl4pPr>
          <a:lvl5pPr marL="1828800" indent="0">
            <a:defRPr sz="1100">
              <a:latin typeface="Century Schoolbook"/>
            </a:defRPr>
          </a:lvl5pPr>
          <a:lvl6pPr marL="2286000" indent="0">
            <a:defRPr sz="1100">
              <a:latin typeface="Century Schoolbook"/>
            </a:defRPr>
          </a:lvl6pPr>
          <a:lvl7pPr marL="2743200" indent="0">
            <a:defRPr sz="1100">
              <a:latin typeface="Century Schoolbook"/>
            </a:defRPr>
          </a:lvl7pPr>
          <a:lvl8pPr marL="3200400" indent="0">
            <a:defRPr sz="1100">
              <a:latin typeface="Century Schoolbook"/>
            </a:defRPr>
          </a:lvl8pPr>
          <a:lvl9pPr marL="3657600" indent="0">
            <a:defRPr sz="1100">
              <a:latin typeface="Century Schoolbook"/>
            </a:defRPr>
          </a:lvl9pPr>
        </a:lstStyle>
        <a:p xmlns:a="http://schemas.openxmlformats.org/drawingml/2006/main">
          <a:pPr algn="ctr"/>
          <a:r>
            <a:rPr lang="ru-RU" sz="1100" b="1" dirty="0" smtClean="0"/>
            <a:t>прогноз 2022 год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0.6043</cdr:x>
      <cdr:y>0.80953</cdr:y>
    </cdr:from>
    <cdr:to>
      <cdr:x>0.76762</cdr:x>
      <cdr:y>0.85715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286412" y="4857784"/>
          <a:ext cx="142876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entury Schoolbook"/>
            </a:defRPr>
          </a:lvl1pPr>
          <a:lvl2pPr marL="457200" indent="0">
            <a:defRPr sz="1100">
              <a:latin typeface="Century Schoolbook"/>
            </a:defRPr>
          </a:lvl2pPr>
          <a:lvl3pPr marL="914400" indent="0">
            <a:defRPr sz="1100">
              <a:latin typeface="Century Schoolbook"/>
            </a:defRPr>
          </a:lvl3pPr>
          <a:lvl4pPr marL="1371600" indent="0">
            <a:defRPr sz="1100">
              <a:latin typeface="Century Schoolbook"/>
            </a:defRPr>
          </a:lvl4pPr>
          <a:lvl5pPr marL="1828800" indent="0">
            <a:defRPr sz="1100">
              <a:latin typeface="Century Schoolbook"/>
            </a:defRPr>
          </a:lvl5pPr>
          <a:lvl6pPr marL="2286000" indent="0">
            <a:defRPr sz="1100">
              <a:latin typeface="Century Schoolbook"/>
            </a:defRPr>
          </a:lvl6pPr>
          <a:lvl7pPr marL="2743200" indent="0">
            <a:defRPr sz="1100">
              <a:latin typeface="Century Schoolbook"/>
            </a:defRPr>
          </a:lvl7pPr>
          <a:lvl8pPr marL="3200400" indent="0">
            <a:defRPr sz="1100">
              <a:latin typeface="Century Schoolbook"/>
            </a:defRPr>
          </a:lvl8pPr>
          <a:lvl9pPr marL="3657600" indent="0">
            <a:defRPr sz="1100">
              <a:latin typeface="Century Schoolbook"/>
            </a:defRPr>
          </a:lvl9pPr>
        </a:lstStyle>
        <a:p xmlns:a="http://schemas.openxmlformats.org/drawingml/2006/main">
          <a:pPr algn="ctr"/>
          <a:r>
            <a:rPr lang="ru-RU" sz="1100" b="1" dirty="0" smtClean="0"/>
            <a:t>прогноз 2023 год</a:t>
          </a:r>
          <a:endParaRPr lang="ru-RU" sz="11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0.64706</cdr:x>
      <cdr:y>0.3871</cdr:y>
    </cdr:from>
    <cdr:to>
      <cdr:x>1</cdr:x>
      <cdr:y>0.54839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76400" y="914400"/>
          <a:ext cx="9144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0.73529</cdr:x>
      <cdr:y>0.35484</cdr:y>
    </cdr:from>
    <cdr:to>
      <cdr:x>1</cdr:x>
      <cdr:y>0.54839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05000" y="838200"/>
          <a:ext cx="6858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39,6%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0.67647</cdr:x>
      <cdr:y>0.90323</cdr:y>
    </cdr:from>
    <cdr:to>
      <cdr:x>0.97059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52600" y="2133600"/>
          <a:ext cx="7620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2,7%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0.12195</cdr:x>
      <cdr:y>0.25581</cdr:y>
    </cdr:from>
    <cdr:to>
      <cdr:x>0.34146</cdr:x>
      <cdr:y>0.4186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1000" y="838200"/>
          <a:ext cx="6858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51,7%</a:t>
          </a:r>
        </a:p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0.63415</cdr:x>
      <cdr:y>0.23256</cdr:y>
    </cdr:from>
    <cdr:to>
      <cdr:x>0.85366</cdr:x>
      <cdr:y>0.32558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81200" y="762000"/>
          <a:ext cx="685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45,2%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0.34146</cdr:x>
      <cdr:y>0.55814</cdr:y>
    </cdr:from>
    <cdr:to>
      <cdr:x>0.53659</cdr:x>
      <cdr:y>0.65116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66800" y="1828800"/>
          <a:ext cx="6096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3,1%</a:t>
          </a:r>
        </a:p>
        <a:p xmlns:a="http://schemas.openxmlformats.org/drawingml/2006/main">
          <a:endParaRPr lang="ru-RU" sz="14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0.67568</cdr:x>
      <cdr:y>0.45161</cdr:y>
    </cdr:from>
    <cdr:to>
      <cdr:x>1</cdr:x>
      <cdr:y>0.64516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5000" y="1066800"/>
          <a:ext cx="9144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46,5%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0.175</cdr:x>
      <cdr:y>0.45161</cdr:y>
    </cdr:from>
    <cdr:to>
      <cdr:x>0.425</cdr:x>
      <cdr:y>0.6129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33400" y="1066800"/>
          <a:ext cx="7620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50,5%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0.35</cdr:x>
      <cdr:y>0.77419</cdr:y>
    </cdr:from>
    <cdr:to>
      <cdr:x>0.575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66800" y="1828800"/>
          <a:ext cx="6858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3,0%</a:t>
          </a:r>
          <a:endParaRPr lang="ru-RU" sz="14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0.325</cdr:x>
      <cdr:y>0.02083</cdr:y>
    </cdr:from>
    <cdr:to>
      <cdr:x>0.825</cdr:x>
      <cdr:y>0.14583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36104" y="72008"/>
          <a:ext cx="144016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0.08333</cdr:x>
      <cdr:y>0.3871</cdr:y>
    </cdr:from>
    <cdr:to>
      <cdr:x>0.25</cdr:x>
      <cdr:y>0.64516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7200" y="914400"/>
          <a:ext cx="9144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24,7%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0.125</cdr:x>
      <cdr:y>0.03226</cdr:y>
    </cdr:from>
    <cdr:to>
      <cdr:x>0.25</cdr:x>
      <cdr:y>0.29032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85800" y="76201"/>
          <a:ext cx="685800" cy="6095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14,1%</a:t>
          </a:r>
        </a:p>
        <a:p xmlns:a="http://schemas.openxmlformats.org/drawingml/2006/main">
          <a:endParaRPr lang="ru-RU" sz="1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BC6A1-F1F6-48E3-B53B-F78BF2A63251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E99858-C90F-451D-A8E2-C3244A646D8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8889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264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FF94D-896C-4C5A-B27F-754109564AD2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6483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847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2457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089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579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482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3124200"/>
            <a:ext cx="6791672" cy="1894362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Проект бюджета городского поселения Берёзово на 2022 год и плановый период 2023 и 2024 годов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ead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19564"/>
          </a:xfrm>
          <a:prstGeom prst="rect">
            <a:avLst/>
          </a:prstGeom>
        </p:spPr>
      </p:pic>
      <p:pic>
        <p:nvPicPr>
          <p:cNvPr id="6" name="Рисунок 5" descr="header-photo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304800"/>
            <a:ext cx="933450" cy="590550"/>
          </a:xfrm>
          <a:prstGeom prst="rect">
            <a:avLst/>
          </a:prstGeom>
        </p:spPr>
      </p:pic>
      <p:pic>
        <p:nvPicPr>
          <p:cNvPr id="7" name="Рисунок 6" descr="header-photo-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1150" y="990600"/>
            <a:ext cx="933450" cy="590550"/>
          </a:xfrm>
          <a:prstGeom prst="rect">
            <a:avLst/>
          </a:prstGeom>
        </p:spPr>
      </p:pic>
      <p:pic>
        <p:nvPicPr>
          <p:cNvPr id="8" name="Рисунок 7" descr="header-photo-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24750" y="304800"/>
            <a:ext cx="93345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282" y="76200"/>
            <a:ext cx="839631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 ХАРАКТЕРИСТИКИ  БЮДЖЕТА ГОРОДСКОГО ПОСЕЛЕНИЯ БЕРЁЗОВО НА 2022 ГОД И ПЛАНОВЫЙ ПЕРИОД 2023 И 2024 ГОДОВ</a:t>
            </a:r>
          </a:p>
          <a:p>
            <a:pPr algn="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(МЛН. РУБ.)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2928934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14282" y="642918"/>
          <a:ext cx="8748000" cy="6000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1"/>
          <p:cNvSpPr txBox="1"/>
          <p:nvPr/>
        </p:nvSpPr>
        <p:spPr>
          <a:xfrm>
            <a:off x="7215206" y="5500702"/>
            <a:ext cx="1428760" cy="2857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/>
              <a:t>прогноз 2024 год</a:t>
            </a:r>
            <a:endParaRPr lang="ru-RU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1142976" y="2895600"/>
            <a:ext cx="917472" cy="304800"/>
          </a:xfrm>
          <a:prstGeom prst="rect">
            <a:avLst/>
          </a:prstGeom>
          <a:solidFill>
            <a:srgbClr val="FFD5BD"/>
          </a:solidFill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600" b="1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" sz="16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886200" y="2895600"/>
            <a:ext cx="1295400" cy="304800"/>
          </a:xfrm>
          <a:prstGeom prst="rect">
            <a:avLst/>
          </a:prstGeom>
          <a:solidFill>
            <a:srgbClr val="FFD5BD"/>
          </a:solidFill>
        </p:spPr>
        <p:txBody>
          <a:bodyPr lIns="0" tIns="0" rIns="0" bIns="0">
            <a:noAutofit/>
          </a:bodyPr>
          <a:lstStyle/>
          <a:p>
            <a:pPr marL="190500" indent="0" algn="just">
              <a:spcAft>
                <a:spcPts val="210"/>
              </a:spcAft>
            </a:pPr>
            <a:r>
              <a:rPr lang="ru" sz="1600" b="1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" sz="16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indent="0" algn="just"/>
            <a:r>
              <a:rPr lang="ru" sz="1050" b="1" dirty="0">
                <a:solidFill>
                  <a:srgbClr val="EE934A"/>
                </a:solidFill>
                <a:latin typeface="Times New Roman" pitchFamily="18" charset="0"/>
                <a:cs typeface="Times New Roman" pitchFamily="18" charset="0"/>
              </a:rPr>
              <a:t>- -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629400" y="2895600"/>
            <a:ext cx="1219200" cy="304800"/>
          </a:xfrm>
          <a:prstGeom prst="rect">
            <a:avLst/>
          </a:prstGeom>
          <a:solidFill>
            <a:srgbClr val="FFD5BD"/>
          </a:solidFill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600" b="1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" sz="16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graphicFrame>
        <p:nvGraphicFramePr>
          <p:cNvPr id="30" name="Диаграмма 29"/>
          <p:cNvGraphicFramePr/>
          <p:nvPr/>
        </p:nvGraphicFramePr>
        <p:xfrm>
          <a:off x="2928926" y="4800600"/>
          <a:ext cx="3357586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142457"/>
              </p:ext>
            </p:extLst>
          </p:nvPr>
        </p:nvGraphicFramePr>
        <p:xfrm>
          <a:off x="457199" y="764705"/>
          <a:ext cx="7620001" cy="2095597"/>
        </p:xfrm>
        <a:graphic>
          <a:graphicData uri="http://schemas.openxmlformats.org/drawingml/2006/table">
            <a:tbl>
              <a:tblPr/>
              <a:tblGrid>
                <a:gridCol w="1985043"/>
                <a:gridCol w="1216639"/>
                <a:gridCol w="1216639"/>
                <a:gridCol w="1088571"/>
                <a:gridCol w="1024538"/>
                <a:gridCol w="1088571"/>
              </a:tblGrid>
              <a:tr h="683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Вид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 (отчет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0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(ожидаемое исполнение)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 проект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год проект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Налоговые доходы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53,2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53,7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56,3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56,9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58,1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Неналоговые доходы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3,1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2,8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2,8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130,3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103,7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60,8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52,3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76,4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Всего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185,3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163,6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120,2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112,0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137,3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990172622"/>
              </p:ext>
            </p:extLst>
          </p:nvPr>
        </p:nvGraphicFramePr>
        <p:xfrm>
          <a:off x="381000" y="3200400"/>
          <a:ext cx="2590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207313333"/>
              </p:ext>
            </p:extLst>
          </p:nvPr>
        </p:nvGraphicFramePr>
        <p:xfrm>
          <a:off x="2971800" y="3352800"/>
          <a:ext cx="31242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150019994"/>
              </p:ext>
            </p:extLst>
          </p:nvPr>
        </p:nvGraphicFramePr>
        <p:xfrm>
          <a:off x="5638800" y="3200400"/>
          <a:ext cx="3048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09600" y="4114801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57,7%</a:t>
            </a:r>
          </a:p>
          <a:p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2057400" y="53340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3400" y="228601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Доходы бюджета городского поселения Берёзово, </a:t>
            </a:r>
            <a:r>
              <a:rPr lang="ru-RU" sz="1400" dirty="0" smtClean="0"/>
              <a:t>млн. руб</a:t>
            </a:r>
            <a:r>
              <a:rPr lang="ru-RU" dirty="0" smtClean="0"/>
              <a:t>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741120744"/>
              </p:ext>
            </p:extLst>
          </p:nvPr>
        </p:nvGraphicFramePr>
        <p:xfrm>
          <a:off x="3167844" y="1824608"/>
          <a:ext cx="3096344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7544" y="332656"/>
            <a:ext cx="8136904" cy="61230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ts val="2376"/>
              </a:lnSpc>
            </a:pPr>
            <a:r>
              <a:rPr lang="ru" sz="1700" b="1" dirty="0" smtClean="0">
                <a:latin typeface="Arial"/>
              </a:rPr>
              <a:t>Объём и структура безвозмездных поступлений </a:t>
            </a:r>
            <a:endParaRPr lang="ru" sz="1700" b="1" dirty="0"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4480" y="3143248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6172200" y="1752600"/>
          <a:ext cx="23622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95870"/>
              </p:ext>
            </p:extLst>
          </p:nvPr>
        </p:nvGraphicFramePr>
        <p:xfrm>
          <a:off x="467544" y="944959"/>
          <a:ext cx="8136904" cy="4479265"/>
        </p:xfrm>
        <a:graphic>
          <a:graphicData uri="http://schemas.openxmlformats.org/drawingml/2006/table">
            <a:tbl>
              <a:tblPr/>
              <a:tblGrid>
                <a:gridCol w="2952328"/>
                <a:gridCol w="2716907"/>
                <a:gridCol w="2467669"/>
              </a:tblGrid>
              <a:tr h="35341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60,8 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млн. </a:t>
                      </a:r>
                      <a:r>
                        <a:rPr lang="ru-RU" sz="13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рублей </a:t>
                      </a:r>
                      <a:endParaRPr lang="ru-RU" sz="1300" b="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300" b="0" dirty="0" smtClean="0">
                          <a:latin typeface="Times New Roman"/>
                          <a:ea typeface="Calibri"/>
                          <a:cs typeface="Times New Roman"/>
                        </a:rPr>
                        <a:t>всего </a:t>
                      </a:r>
                      <a:r>
                        <a:rPr lang="ru-RU" sz="1300" b="0" dirty="0">
                          <a:latin typeface="Times New Roman"/>
                          <a:ea typeface="Calibri"/>
                          <a:cs typeface="Times New Roman"/>
                        </a:rPr>
                        <a:t>безвозмездных </a:t>
                      </a:r>
                      <a:r>
                        <a:rPr lang="ru-RU" sz="1300" b="0" dirty="0" smtClean="0">
                          <a:latin typeface="Times New Roman"/>
                          <a:ea typeface="Calibri"/>
                          <a:cs typeface="Times New Roman"/>
                        </a:rPr>
                        <a:t>поступлений)</a:t>
                      </a:r>
                      <a:endParaRPr lang="ru-RU" sz="13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Это составляет </a:t>
                      </a:r>
                      <a:r>
                        <a:rPr lang="ru-RU" sz="12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50,6% </a:t>
                      </a: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общем объеме </a:t>
                      </a:r>
                      <a:r>
                        <a:rPr lang="ru-RU" sz="12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доходов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i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52,3 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млн.рублей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(всего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безвозмездных 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поступлений)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Это составляет </a:t>
                      </a:r>
                      <a:r>
                        <a:rPr lang="ru-RU" sz="12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46,7% </a:t>
                      </a: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общем объеме доходов</a:t>
                      </a:r>
                      <a:endParaRPr lang="ru-RU" sz="1200" b="1" i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76,4 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млн.рублей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(всего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безвозмездных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поступлений)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Это </a:t>
                      </a:r>
                      <a:r>
                        <a:rPr lang="ru-RU" sz="12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составляет </a:t>
                      </a:r>
                      <a:r>
                        <a:rPr lang="ru-RU" sz="12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55,6% </a:t>
                      </a: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общем объеме доходов</a:t>
                      </a:r>
                      <a:endParaRPr lang="ru-RU" sz="1200" b="1" i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50,7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Дотации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49,3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Дотации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51,1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Дотации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83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10,1 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 </a:t>
                      </a:r>
                      <a:r>
                        <a:rPr lang="ru-RU" sz="16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Иные 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МБТ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3,0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Иные МБТ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25,3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 Иные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МБТ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711297917"/>
              </p:ext>
            </p:extLst>
          </p:nvPr>
        </p:nvGraphicFramePr>
        <p:xfrm>
          <a:off x="539552" y="1916832"/>
          <a:ext cx="2736304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620730471"/>
              </p:ext>
            </p:extLst>
          </p:nvPr>
        </p:nvGraphicFramePr>
        <p:xfrm>
          <a:off x="3491880" y="1932078"/>
          <a:ext cx="2538264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213282857"/>
              </p:ext>
            </p:extLst>
          </p:nvPr>
        </p:nvGraphicFramePr>
        <p:xfrm>
          <a:off x="6192180" y="1932078"/>
          <a:ext cx="2342220" cy="2505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844407"/>
              </p:ext>
            </p:extLst>
          </p:nvPr>
        </p:nvGraphicFramePr>
        <p:xfrm>
          <a:off x="228600" y="1071545"/>
          <a:ext cx="8486804" cy="5455903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2">
                      <a:alpha val="0"/>
                    </a:schemeClr>
                  </a:outerShdw>
                </a:effectLst>
              </a:tblPr>
              <a:tblGrid>
                <a:gridCol w="2611325"/>
                <a:gridCol w="1066963"/>
                <a:gridCol w="1156054"/>
                <a:gridCol w="1156054"/>
                <a:gridCol w="1156054"/>
                <a:gridCol w="1340354"/>
              </a:tblGrid>
              <a:tr h="6510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Отчет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  <a:p>
                      <a:pPr algn="ctr" fontAlgn="t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Ожидаемое исполнение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 доходы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488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Акцизы на нефтепродукты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38660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доход, в том числе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38660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- единый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сельскохозяйственный налог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488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имущество, в том числе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38660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налог на имущество физических лиц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-земельный налог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транспортный налог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57708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 от других бюджетов бюджетной системы РФ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488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185,3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163,6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39552" y="44624"/>
            <a:ext cx="8136904" cy="92333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65000">
                <a:srgbClr val="7030A0">
                  <a:alpha val="0"/>
                </a:srgbClr>
              </a:gs>
              <a:gs pos="100000">
                <a:schemeClr val="accent6">
                  <a:tint val="23000"/>
                  <a:satMod val="300000"/>
                </a:schemeClr>
              </a:gs>
            </a:gsLst>
            <a:lin ang="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Структура доходов бюджета  городского поселения </a:t>
            </a:r>
          </a:p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Берёзово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разрезе налоговых, неналоговых и безвозмездных поступлений, млн.руб.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834101"/>
              </p:ext>
            </p:extLst>
          </p:nvPr>
        </p:nvGraphicFramePr>
        <p:xfrm>
          <a:off x="611560" y="3789040"/>
          <a:ext cx="7992889" cy="2358471"/>
        </p:xfrm>
        <a:graphic>
          <a:graphicData uri="http://schemas.openxmlformats.org/drawingml/2006/table">
            <a:tbl>
              <a:tblPr/>
              <a:tblGrid>
                <a:gridCol w="2785282"/>
                <a:gridCol w="1100199"/>
                <a:gridCol w="1100199"/>
                <a:gridCol w="1026852"/>
                <a:gridCol w="1100199"/>
                <a:gridCol w="880158"/>
              </a:tblGrid>
              <a:tr h="677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Виды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(отчет)</a:t>
                      </a:r>
                      <a:endParaRPr lang="ru-RU" sz="12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ожид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 исполнение)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(проект)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(проект)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endParaRPr lang="ru-RU" sz="14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проект)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345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94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Акцизы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 нефтепродукты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94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943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Налоги на имущество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3261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Налоговые доходы всего: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9552" y="188640"/>
            <a:ext cx="8208912" cy="923330"/>
          </a:xfrm>
          <a:prstGeom prst="rect">
            <a:avLst/>
          </a:prstGeom>
          <a:gradFill>
            <a:gsLst>
              <a:gs pos="0">
                <a:srgbClr val="FFCC99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" b="1" dirty="0" smtClean="0">
                <a:latin typeface="Arial"/>
              </a:rPr>
              <a:t>Структура налоговых доходов бюджета городского поселения Берёзово на 2021- 2023 годы, млн. руб.</a:t>
            </a:r>
          </a:p>
          <a:p>
            <a:pPr algn="ctr"/>
            <a:endParaRPr lang="ru-RU" dirty="0"/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683624450"/>
              </p:ext>
            </p:extLst>
          </p:nvPr>
        </p:nvGraphicFramePr>
        <p:xfrm>
          <a:off x="899592" y="1143000"/>
          <a:ext cx="7632848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43400" y="2057401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61,2%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0952" y="152400"/>
            <a:ext cx="6096000" cy="862584"/>
          </a:xfrm>
          <a:prstGeom prst="rect">
            <a:avLst/>
          </a:prstGeom>
          <a:gradFill>
            <a:gsLst>
              <a:gs pos="0">
                <a:srgbClr val="FFFF00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376"/>
              </a:lnSpc>
            </a:pPr>
            <a:r>
              <a:rPr lang="ru" sz="1600" b="1" dirty="0">
                <a:latin typeface="Arial"/>
              </a:rPr>
              <a:t>Структура </a:t>
            </a:r>
            <a:r>
              <a:rPr lang="ru" sz="1600" b="1" dirty="0" smtClean="0">
                <a:latin typeface="Arial"/>
              </a:rPr>
              <a:t>неналоговых </a:t>
            </a:r>
            <a:r>
              <a:rPr lang="ru" sz="1600" b="1" dirty="0">
                <a:latin typeface="Arial"/>
              </a:rPr>
              <a:t>доходов </a:t>
            </a:r>
            <a:r>
              <a:rPr lang="ru" sz="1600" b="1" dirty="0" smtClean="0">
                <a:latin typeface="Arial"/>
              </a:rPr>
              <a:t>бюджета городского поселения Берёзово на 2021-2023 годы, млн.руб.</a:t>
            </a:r>
            <a:endParaRPr lang="ru" sz="1600" b="1" dirty="0">
              <a:latin typeface="Arial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02123"/>
              </p:ext>
            </p:extLst>
          </p:nvPr>
        </p:nvGraphicFramePr>
        <p:xfrm>
          <a:off x="304799" y="3212975"/>
          <a:ext cx="8305798" cy="3439667"/>
        </p:xfrm>
        <a:graphic>
          <a:graphicData uri="http://schemas.openxmlformats.org/drawingml/2006/table">
            <a:tbl>
              <a:tblPr/>
              <a:tblGrid>
                <a:gridCol w="3215925"/>
                <a:gridCol w="1044902"/>
                <a:gridCol w="1044902"/>
                <a:gridCol w="935875"/>
                <a:gridCol w="1026609"/>
                <a:gridCol w="1037585"/>
              </a:tblGrid>
              <a:tr h="638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Виды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(отчет)</a:t>
                      </a:r>
                      <a:endParaRPr lang="ru-RU" sz="12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3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ожид.исп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(проект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(проект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(проект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6942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Доходы от использования имущества, находящегося в муниципальной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собственности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2,5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2,6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407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Доходы от платных услуг и компенсации затрат бюджета</a:t>
                      </a:r>
                      <a:endParaRPr lang="ru-RU" sz="130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386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Доходы от продажи материальных и нематериальных ресурсов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456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Штрафы, возмещение ущерба</a:t>
                      </a:r>
                      <a:endParaRPr lang="ru-RU" sz="130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4628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Прочие</a:t>
                      </a:r>
                      <a:r>
                        <a:rPr lang="ru-RU" sz="1300" i="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неналоговые доходы</a:t>
                      </a:r>
                      <a:endParaRPr lang="ru-RU" sz="130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1,7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2662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Неналоговые доходы всего: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637886625"/>
              </p:ext>
            </p:extLst>
          </p:nvPr>
        </p:nvGraphicFramePr>
        <p:xfrm>
          <a:off x="395536" y="764705"/>
          <a:ext cx="874846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ugrapro.ru/wp-content/uploads/2017/07/byudzhet.jpg"/>
          <p:cNvPicPr>
            <a:picLocks noChangeAspect="1" noChangeArrowheads="1"/>
          </p:cNvPicPr>
          <p:nvPr/>
        </p:nvPicPr>
        <p:blipFill>
          <a:blip r:embed="rId3" cstate="print"/>
          <a:srcRect l="10417" r="11458"/>
          <a:stretch>
            <a:fillRect/>
          </a:stretch>
        </p:blipFill>
        <p:spPr bwMode="auto">
          <a:xfrm>
            <a:off x="152400" y="4114800"/>
            <a:ext cx="2286000" cy="18288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76200"/>
            <a:ext cx="8929718" cy="10341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ln/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ГОРОДСКОГО ПОСЕЛЕНИЯ БЕРЕЗОВО НА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ln/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2022 ГОД И ПЛАНОВЫЙ ПЕРИОД 2023 И 2024 ГОДЫ В РАЗРЕЗЕ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ln/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РАЗДЕЛОВ (%)</a:t>
            </a:r>
            <a:endParaRPr lang="ru-RU" b="1" dirty="0">
              <a:ln/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2928934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52400" y="990600"/>
          <a:ext cx="4343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4191000" y="1066800"/>
          <a:ext cx="4724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2133600" y="3733800"/>
          <a:ext cx="65532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714744" y="1500174"/>
            <a:ext cx="18573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200" y="39469"/>
            <a:ext cx="89916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 городского поселения Березово в разрезе муниципальных программ                                  								млн. руб.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400" y="698421"/>
          <a:ext cx="8839197" cy="6016727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6405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75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629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7546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муниципальной программы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</a:p>
                    <a:p>
                      <a:pPr algn="ctr" fontAlgn="b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за </a:t>
                      </a:r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Ожидаемое </a:t>
                      </a:r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</a:p>
                    <a:p>
                      <a:pPr algn="ctr" fontAlgn="b"/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за </a:t>
                      </a:r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Проект бюджета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70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4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культуры в городском поселении Березово»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4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«Содействие занятости населения городского поселения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09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«Жилищно-коммунальный комплекс городского поселения Березово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39,1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9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«Профилактика правонарушений и обеспечение отдельных прав граждан городского поселения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84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«Защита населения и территории от чрезвычайных ситуаций, обеспечение пожарной безопасности в городском поселении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54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«Современная транспортная система городского поселения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37,1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284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«Повышение эффективности муниципального управления в городском поселении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2014-2021 годы»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54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«Благоустройство территории  городского поселения Березово»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42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«Формирование современной городской среды в городском поселении Березово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54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«Формирование комфортной потребительской среды в городском поселении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577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«Содействие развитию градостроительной деятельности  на территории городского поселения  Березово»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28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«Управление муниципальным имуществом городского поселения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972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расходы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326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78" marR="1878" marT="1878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177,4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175,8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315200" cy="685800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«Жилищно-коммунальный комплекс городского поселения Березово» (млн.руб.)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1285860"/>
            <a:ext cx="2743200" cy="53578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Целевые показатели :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Сокращение количества аварийного жилья с 16 домов до 0 домов;</a:t>
            </a:r>
          </a:p>
          <a:p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Доля замены ветхих муниципальных  сетей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тепловодоснабжения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водоотведения 5% ежегодно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strelka1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3505200"/>
            <a:ext cx="762000" cy="1066800"/>
          </a:xfrm>
          <a:prstGeom prst="rect">
            <a:avLst/>
          </a:prstGeom>
        </p:spPr>
      </p:pic>
      <p:pic>
        <p:nvPicPr>
          <p:cNvPr id="32770" name="Picture 2" descr="Картинки по запросу жкх логотип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76200"/>
            <a:ext cx="1143000" cy="1143000"/>
          </a:xfrm>
          <a:prstGeom prst="rect">
            <a:avLst/>
          </a:prstGeom>
          <a:noFill/>
        </p:spPr>
      </p:pic>
      <p:grpSp>
        <p:nvGrpSpPr>
          <p:cNvPr id="2" name="Группа 6"/>
          <p:cNvGrpSpPr/>
          <p:nvPr/>
        </p:nvGrpSpPr>
        <p:grpSpPr>
          <a:xfrm>
            <a:off x="3500430" y="1500174"/>
            <a:ext cx="4701582" cy="1714512"/>
            <a:chOff x="270510" y="211065"/>
            <a:chExt cx="4701582" cy="641524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270510" y="211065"/>
              <a:ext cx="4701582" cy="641524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301827" y="242382"/>
              <a:ext cx="4638948" cy="5788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3145" tIns="0" rIns="143145" bIns="0" numCol="1" spcCol="1270" anchor="ctr" anchorCtr="0">
              <a:noAutofit/>
            </a:bodyPr>
            <a:lstStyle/>
            <a:p>
              <a:pPr lvl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0" i="0" u="none" strike="noStrike" kern="1200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Подпрограмма «Создание условий для обеспечения качественными коммунальными услугами» (2022 год – 9,8; 2023 год – 4,0; 2024 год – 6,4)</a:t>
              </a:r>
              <a:endParaRPr lang="ru-RU" b="0" kern="1200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Группа 12"/>
          <p:cNvGrpSpPr/>
          <p:nvPr/>
        </p:nvGrpSpPr>
        <p:grpSpPr>
          <a:xfrm>
            <a:off x="3500430" y="3286124"/>
            <a:ext cx="4778248" cy="1500198"/>
            <a:chOff x="71438" y="536754"/>
            <a:chExt cx="4778248" cy="114721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71438" y="646012"/>
              <a:ext cx="4701544" cy="966514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 txBox="1"/>
            <p:nvPr/>
          </p:nvSpPr>
          <p:spPr>
            <a:xfrm>
              <a:off x="214314" y="536754"/>
              <a:ext cx="4635372" cy="11472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3145" tIns="0" rIns="143145" bIns="0" numCol="1" spcCol="1270" anchor="ctr" anchorCtr="0">
              <a:noAutofit/>
            </a:bodyPr>
            <a:lstStyle/>
            <a:p>
              <a:pPr lvl="0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0" i="0" u="none" strike="noStrike" kern="1200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Подпрограмма «Обеспечение равных прав потребителей на получение коммунальных ресурсов»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2022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год –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25,6; 2023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год –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12,5; 2024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год –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12,5)</a:t>
              </a:r>
              <a:endParaRPr lang="ru-RU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Группа 15"/>
          <p:cNvGrpSpPr/>
          <p:nvPr/>
        </p:nvGrpSpPr>
        <p:grpSpPr>
          <a:xfrm>
            <a:off x="3500430" y="4857760"/>
            <a:ext cx="4668934" cy="1285884"/>
            <a:chOff x="722943" y="3573095"/>
            <a:chExt cx="4668934" cy="1285884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722943" y="3573095"/>
              <a:ext cx="4663446" cy="1285884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4"/>
            <p:cNvSpPr txBox="1"/>
            <p:nvPr/>
          </p:nvSpPr>
          <p:spPr>
            <a:xfrm>
              <a:off x="794381" y="3644533"/>
              <a:ext cx="4597496" cy="8952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3145" tIns="0" rIns="143145" bIns="0" numCol="1" spcCol="1270" anchor="ctr" anchorCtr="0">
              <a:noAutofit/>
            </a:bodyPr>
            <a:lstStyle/>
            <a:p>
              <a:pPr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smtClean="0">
                  <a:latin typeface="Times New Roman" pitchFamily="18" charset="0"/>
                  <a:cs typeface="Times New Roman" pitchFamily="18" charset="0"/>
                </a:rPr>
                <a:t>Подпрограмма «Создание условий для качественного содержания муниципального жилищного фонда»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2022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год –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1,7; 2023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год –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2,6; 2024 год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–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2,8)</a:t>
              </a:r>
              <a:endParaRPr lang="ru-RU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836443"/>
              </p:ext>
            </p:extLst>
          </p:nvPr>
        </p:nvGraphicFramePr>
        <p:xfrm>
          <a:off x="152400" y="0"/>
          <a:ext cx="8839200" cy="67056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8814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cap="non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рамках программы в 2022 году планируется осуществление следующих расходов: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255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Выполнение мероприятий по замене 10 % ветхих муниципальных инженерных сетей тепло, водоснабжения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7,3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Разработка проектно-сметной документации (в рамках мероприятий ОЗП)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33769747"/>
                  </a:ext>
                </a:extLst>
              </a:tr>
              <a:tr h="160020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Актуализация схем тепло-, водоснабжения, коммунальных инфраструктур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млн. рублей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Ремонт водопровода по адресу: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пгт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Березово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пер. Совхозный в связи с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перемерзанием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зимний период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предприятий резервом МТС для аварийно-восстановительных работ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5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млн. рублей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689059"/>
              </p:ext>
            </p:extLst>
          </p:nvPr>
        </p:nvGraphicFramePr>
        <p:xfrm>
          <a:off x="0" y="1"/>
          <a:ext cx="9144000" cy="747043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2352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cap="non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рамках программы в 2022 году планируется осуществление следующих расходов: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4973"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Проектно-сметная документация по капитальному ремонту водозаборного узла для целей приобретения оборудования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 млн. рублей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67587"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Предоставление субсидий на возмещение недополученных доходов, при оказании коммунальных услуг по регулируемым ценам (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жбо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тепло, вода, бани)</a:t>
                      </a:r>
                      <a:endParaRPr kumimoji="0" lang="ru-RU" sz="16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8,3 млн. рублей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1221"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мероприятий по слиянию МУП "ЖКХ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Березово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 и МУП "Теплосети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Березово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17,3 млн. рублей. 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21221"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Снос двух аварийных домов по адресам: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пгт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Березово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ул.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Дуркина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д. 44; с. Теги, ул. мира, д. 29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 млн. рублей. 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74854"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Проектирование работ по сносу двух объектов кап. строительства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0,09 млн. рублей. 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491421"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Обследование технического состояния 13 жилых домов (ул. Аэропорт д. 14, 15, 16,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Быстрицкого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д. 40, ул.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Гидропорт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д. 5, ул.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Дуркина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д. 31, ул. Механическая д. 2а, ул. Путилова д. 47 и д. 66, ул. Шнейдер д. 22а, ул. Шнейдер д. 27 корп. 1 и 2, ул. Авиаторов д. 20)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 млн. рублей. 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4329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Взносы на капитальный ремонт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 млн. рублей. 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7315200" cy="715962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«Современная транспортная система городского поселения Березово» (млн.руб.)</a:t>
            </a:r>
          </a:p>
        </p:txBody>
      </p:sp>
      <p:pic>
        <p:nvPicPr>
          <p:cNvPr id="36866" name="Picture 2" descr="Картинки по запросу развитие транспорт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"/>
            <a:ext cx="1399494" cy="1295400"/>
          </a:xfrm>
          <a:prstGeom prst="rect">
            <a:avLst/>
          </a:prstGeom>
          <a:noFill/>
        </p:spPr>
      </p:pic>
      <p:graphicFrame>
        <p:nvGraphicFramePr>
          <p:cNvPr id="13" name="Схема 12"/>
          <p:cNvGraphicFramePr/>
          <p:nvPr/>
        </p:nvGraphicFramePr>
        <p:xfrm>
          <a:off x="5286380" y="2438400"/>
          <a:ext cx="3429024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5000628" y="1285860"/>
            <a:ext cx="3786214" cy="762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Направления расходов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rot="5400000">
            <a:off x="5029998" y="1256490"/>
            <a:ext cx="228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143504" y="1142984"/>
            <a:ext cx="3581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5400000">
            <a:off x="6886592" y="971532"/>
            <a:ext cx="228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572264" y="2071678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7929586" y="2071678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>
          <a:xfrm>
            <a:off x="7143768" y="2643182"/>
            <a:ext cx="1428760" cy="1371600"/>
          </a:xfrm>
          <a:prstGeom prst="ellipse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– 21,2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– 30,0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– 34,4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5429256" y="2643182"/>
            <a:ext cx="1357322" cy="13716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– 6,2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– 6,5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– 6,5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642918"/>
            <a:ext cx="5072066" cy="647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Целевые показатели: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количества перевезенных пассажиров автомобильным транспортом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14 200 до 14 300 человек</a:t>
            </a: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пассажирооборота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120 700 до 152 438 </a:t>
            </a:r>
            <a:r>
              <a:rPr lang="ru-RU" sz="1300" b="1" i="1" dirty="0" err="1" smtClean="0">
                <a:latin typeface="Times New Roman" pitchFamily="18" charset="0"/>
                <a:cs typeface="Times New Roman" pitchFamily="18" charset="0"/>
              </a:rPr>
              <a:t>пассажиро-километров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протяженности сети автомобильных дорог общего пользования местного значения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75,900 до 76,425 километров;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объема ввода в эксплуатацию после строительства и реконструкции автомобильных дорог общего пользования местного значения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0 до 0,525 километров;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протяженности автомобильных дорог общего пользования местного значения, соответствующих нормативным требованиям к </a:t>
            </a:r>
            <a:r>
              <a:rPr lang="ru-RU" sz="13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транспортно-эксплутационным</a:t>
            </a: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показателям, в результате капитального ремонта и ремонта автомобильных дорог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60,1 до 63,710 километров;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-Снижение протяженности сети автомобильных дорог общего пользования местного значения, не соответствующих нормативным требованиям к </a:t>
            </a:r>
            <a:r>
              <a:rPr lang="ru-RU" sz="13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транспортно-эксплутационным</a:t>
            </a: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показателям на 31 декабря отчетного года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15,8 до 12,715 километров;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доли автомобильных дорог общего пользования местного значения, соответствующих нормативным требованиям к </a:t>
            </a:r>
            <a:r>
              <a:rPr lang="ru-RU" sz="13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транспортно-эксплутационным</a:t>
            </a: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показателям, в общей протяженности автомобильных дорог общего пользования местного значения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79,2 до 83,36%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-Сокращение  дорожно-транспортных происшествий и тяжести их последствий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со 100 до 94%</a:t>
            </a:r>
          </a:p>
          <a:p>
            <a:pPr marL="0" lvl="1"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3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-Увеличение количества внедренных средств организации дорожного движения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с 0 до 30 единиц.</a:t>
            </a:r>
          </a:p>
          <a:p>
            <a:pPr marL="0" lvl="1" indent="0" algn="ctr">
              <a:lnSpc>
                <a:spcPct val="100000"/>
              </a:lnSpc>
              <a:spcAft>
                <a:spcPts val="0"/>
              </a:spcAft>
            </a:pP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rot="5400000">
            <a:off x="8601898" y="1256490"/>
            <a:ext cx="228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452552"/>
              </p:ext>
            </p:extLst>
          </p:nvPr>
        </p:nvGraphicFramePr>
        <p:xfrm>
          <a:off x="228600" y="76201"/>
          <a:ext cx="8686800" cy="6638947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5410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80794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28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рамках муниципальной программы планируются расходы в размере </a:t>
                      </a:r>
                      <a:r>
                        <a:rPr kumimoji="0" lang="ru-RU" sz="2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27,4 млн. руб., </a:t>
                      </a:r>
                      <a:r>
                        <a:rPr kumimoji="0" lang="ru-RU" sz="28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2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52225"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Содержание уличной дорожной сети в зимний период с выполнением следующих работ: очистка дорог и тротуаров от снега, уборка снежных валов, очистка от снега заездных карманов, площадок отдыха и стоянок автомобилей, очистка автопавильонов и территорий, прилегающих к ним от мусора, снега и льда, распределение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пескосоляной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смеси;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20,8 млн. рублей;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1038"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Услуги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илососной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машины во время паводка</a:t>
                      </a:r>
                      <a:endParaRPr kumimoji="0" lang="ru-RU" sz="16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16,0 млн. рублей;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0178">
                <a:tc>
                  <a:txBody>
                    <a:bodyPr/>
                    <a:lstStyle/>
                    <a:p>
                      <a:r>
                        <a:rPr kumimoji="0" lang="ru-RU" sz="16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Услуги </a:t>
                      </a:r>
                      <a:r>
                        <a:rPr kumimoji="0" lang="ru-RU" sz="16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илососной</a:t>
                      </a:r>
                      <a:r>
                        <a:rPr kumimoji="0" lang="ru-RU" sz="16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машины во время паводка;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0,2 млн. рублей;</a:t>
                      </a:r>
                      <a:endParaRPr kumimoji="0" lang="ru-RU" sz="20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44712"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Содержание светофоров </a:t>
                      </a:r>
                      <a:endParaRPr kumimoji="0" lang="ru-RU" sz="16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0,2 млн. рублей;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754874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txBody>
          <a:bodyPr anchor="ctr"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Благоустройство территории  городского поселения Березово»  (млн.руб.)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571480"/>
            <a:ext cx="3714776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>
            <a:softEdge rad="31750"/>
          </a:effectLst>
        </p:spPr>
        <p:txBody>
          <a:bodyPr wrap="square">
            <a:spAutoFit/>
          </a:bodyPr>
          <a:lstStyle/>
          <a:p>
            <a:pPr algn="ctr"/>
            <a:endParaRPr lang="ru-R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 Целевые показатели программы:</a:t>
            </a: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2" name="AutoShape 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4" name="AutoShape 8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6" name="AutoShape 10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8" name="AutoShape 12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0" name="AutoShape 14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2" name="AutoShape 1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42844" y="1142984"/>
            <a:ext cx="3714776" cy="5715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1. Обеспечение уличным освещением в соответствии с нормами освещения объектов уличной дорожной сети не менее 100 %;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2. Увеличение количества высаженных деревьев, кустарников, цветов с 4200 до 5000 единиц;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3. Обеспечение доли захоронений соответствующих нормативным требованиям на уровне не менее 100 %; 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4. Выполнение функций по погребению умерших, не имеющих супруга, близких родственников на уровне 100 %;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5. Обеспечение доли ликвидации всех выявленных несанкционированных свалок на уровне 100%;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6. Увеличение количества отловленных животных без владельцев с 207 до 414 единиц;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7. Обеспечение доли детских площадок соответствующих нормам действующего законодательства на уровне 100 %;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8. Увеличение протяженности пешеходной части улиц, площадей, парков, дворовых территорий с 28,2 до 31,0 километров;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9. Доля населенных пунктов городского поселения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Березово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в которых проведены мероприятия в связи с наступившими юбилейными датами, не менее 100%;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10. Доля информационных стендов городского поселения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Березово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на которых выполнено информационное оформление, не менее 100%;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11. Выполнение полномочий и функций подведомственного учреждения МКУ «ХЭС АГПБ» на уровне 100%.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9" name="Picture 5" descr="Картинки по запросу Благоустройство территории городского поселен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1" y="1603249"/>
            <a:ext cx="1031412" cy="687608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4965700" y="1454731"/>
            <a:ext cx="3810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Обеспечение населенных пунктов поселения уличным освещением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(2022 год – 6,9; 2023 год – 6,3; 2024 год – 6,3)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91" name="Picture 7" descr="Картинки по запросу места захоронен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1586" y="3242594"/>
            <a:ext cx="996027" cy="766176"/>
          </a:xfrm>
          <a:prstGeom prst="rect">
            <a:avLst/>
          </a:prstGeom>
          <a:noFill/>
        </p:spPr>
      </p:pic>
      <p:sp>
        <p:nvSpPr>
          <p:cNvPr id="26" name="Прямоугольник 25"/>
          <p:cNvSpPr/>
          <p:nvPr/>
        </p:nvSpPr>
        <p:spPr>
          <a:xfrm>
            <a:off x="4929190" y="2928934"/>
            <a:ext cx="3810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Содержание мест захоронения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(2022 год – 3,9; 2023 год – 0,5; 2024 год – 0,5)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52998" y="3357562"/>
            <a:ext cx="419100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по организации работ, направленных на ликвидацию несанкционированных свалок, вывоз мусора и прочих работ по содержанию территории поселения</a:t>
            </a:r>
            <a:r>
              <a:rPr lang="ru-RU" sz="14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(2022 год – 1,1; 2023 год – 1,1; 2024 год – 1,1)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93" name="Picture 9" descr="Картинки по запросу вывоз тб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4138524"/>
            <a:ext cx="1031413" cy="920162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4965700" y="4429132"/>
            <a:ext cx="41783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по содержанию муниципального имущества, проведение работ по комплексному благоустройству территории  поселения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(2022 год – 1,7; 2023 год – 7,8; 2024 год –  3,7)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95" name="Picture 11" descr="Картинки по запросу Благоустройство территории городского поселения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4065" y="5068922"/>
            <a:ext cx="976313" cy="938366"/>
          </a:xfrm>
          <a:prstGeom prst="rect">
            <a:avLst/>
          </a:prstGeom>
          <a:noFill/>
        </p:spPr>
      </p:pic>
      <p:sp>
        <p:nvSpPr>
          <p:cNvPr id="29" name="Скругленная прямоугольная выноска 28"/>
          <p:cNvSpPr/>
          <p:nvPr/>
        </p:nvSpPr>
        <p:spPr>
          <a:xfrm>
            <a:off x="4279900" y="774267"/>
            <a:ext cx="4495800" cy="612648"/>
          </a:xfrm>
          <a:prstGeom prst="wedgeRoundRectCallou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Направление расходов муниципальной программы</a:t>
            </a:r>
            <a:endParaRPr lang="ru-RU" dirty="0"/>
          </a:p>
        </p:txBody>
      </p:sp>
      <p:pic>
        <p:nvPicPr>
          <p:cNvPr id="8194" name="Picture 2" descr="https://st2.depositphotos.com/2719395/6003/i/950/depositphotos_60036811-stock-photo-gardening-and-landscaping-with-decorativ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67198" y="2414305"/>
            <a:ext cx="1050415" cy="750217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5000628" y="2143116"/>
            <a:ext cx="3810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Озеленение территории городского поселения Березово 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(2022 год – 0,5; 2023 год – 0,5; 2024 год – 0,5)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058" y="6139917"/>
            <a:ext cx="1011635" cy="718083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5000628" y="5214950"/>
            <a:ext cx="3810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Обеспечение функций и полномочий МКУ «ХЭС администрации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г.п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. Березово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(2022 год – 19,0; 2023 год – 21,0; 2024 год – 21,0)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072066" y="5929330"/>
            <a:ext cx="3810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Информационное оформление территорий общего пользования городского поселения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(2022 год – 0,2; 2023 год – 0,2; 2024 год – 0,2)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8991599" cy="707886"/>
          </a:xfrm>
          <a:prstGeom prst="rect">
            <a:avLst/>
          </a:prstGeom>
          <a:solidFill>
            <a:srgbClr val="CCFFCC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программы 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Благоустройство территории  городского поселения Березово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планируется проведение следующих мероприятий: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712657"/>
              </p:ext>
            </p:extLst>
          </p:nvPr>
        </p:nvGraphicFramePr>
        <p:xfrm>
          <a:off x="214282" y="1142998"/>
          <a:ext cx="8643998" cy="5500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35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604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02358">
                <a:tc>
                  <a:txBody>
                    <a:bodyPr/>
                    <a:lstStyle/>
                    <a:p>
                      <a:pPr algn="l">
                        <a:buFontTx/>
                        <a:buChar char="-"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возмещение затрат за уличное освещение 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6,1 млн. рублей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11888">
                <a:tc>
                  <a:txBody>
                    <a:bodyPr/>
                    <a:lstStyle/>
                    <a:p>
                      <a:pPr marL="857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содержание системы наружного освещения, установка наружного освещения 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lang="ru-RU" sz="2000" b="1" dirty="0" err="1" smtClean="0">
                          <a:latin typeface="Times New Roman"/>
                          <a:ea typeface="Times New Roman"/>
                        </a:rPr>
                        <a:t>ул.Голчинская</a:t>
                      </a: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 и пер. Телевизионный </a:t>
                      </a:r>
                      <a:r>
                        <a:rPr lang="ru-RU" sz="2000" b="1" dirty="0" err="1" smtClean="0">
                          <a:latin typeface="Times New Roman"/>
                          <a:ea typeface="Times New Roman"/>
                        </a:rPr>
                        <a:t>Березово</a:t>
                      </a: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, детская площадка и улицы с. Теги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ru-RU" sz="20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0,9 млн. рублей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86465"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2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7,0 млн. руб.</a:t>
                      </a:r>
                      <a:endParaRPr lang="ru-RU" sz="2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7620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ОРГАНИЗАЦИЯ УЛИЧНОГО ОСВЕЩЕНИЯ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153888"/>
            <a:ext cx="9144000" cy="707886"/>
          </a:xfrm>
          <a:prstGeom prst="rect">
            <a:avLst/>
          </a:prstGeom>
          <a:solidFill>
            <a:srgbClr val="CCFFCC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программы 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Благоустройство территории  городского поселения Березово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планируются также расходы на: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798951"/>
              </p:ext>
            </p:extLst>
          </p:nvPr>
        </p:nvGraphicFramePr>
        <p:xfrm>
          <a:off x="142844" y="571481"/>
          <a:ext cx="8858312" cy="6160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81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401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844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озеленение территории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поставка рассады, транспортные расходы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  млн. рублей; </a:t>
                      </a:r>
                    </a:p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777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-организация и содержание мест захоронения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Березово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2000" b="1" dirty="0" smtClean="0">
                          <a:solidFill>
                            <a:schemeClr val="dk1"/>
                          </a:solidFill>
                          <a:latin typeface="Times New Roman"/>
                          <a:cs typeface="+mn-cs"/>
                        </a:rPr>
                        <a:t>к</a:t>
                      </a: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омпенсация услуг на погребение, поставка и монтаж ограждений с. Теги и д. </a:t>
                      </a:r>
                      <a:r>
                        <a:rPr lang="ru-RU" sz="2000" b="1" dirty="0" err="1" smtClean="0">
                          <a:latin typeface="Times New Roman"/>
                          <a:ea typeface="Times New Roman"/>
                        </a:rPr>
                        <a:t>Шайтанка</a:t>
                      </a: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, ПСД на расширение нового кладбища в </a:t>
                      </a:r>
                      <a:r>
                        <a:rPr lang="ru-RU" sz="2000" b="1" dirty="0" err="1" smtClean="0">
                          <a:latin typeface="Times New Roman"/>
                          <a:ea typeface="Times New Roman"/>
                        </a:rPr>
                        <a:t>пгт</a:t>
                      </a: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. </a:t>
                      </a:r>
                      <a:r>
                        <a:rPr lang="ru-RU" sz="2000" b="1" dirty="0" err="1" smtClean="0">
                          <a:latin typeface="Times New Roman"/>
                          <a:ea typeface="Times New Roman"/>
                        </a:rPr>
                        <a:t>Березово</a:t>
                      </a: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2000" b="1" dirty="0" err="1" smtClean="0">
                          <a:latin typeface="Times New Roman"/>
                          <a:ea typeface="Times New Roman"/>
                        </a:rPr>
                        <a:t>сан-эпидем</a:t>
                      </a: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. экспертиза по расширению нового кладбища)</a:t>
                      </a:r>
                      <a:endParaRPr kumimoji="0" lang="ru-RU" sz="20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3,9 млн. рублей;</a:t>
                      </a:r>
                    </a:p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79411">
                <a:tc>
                  <a:txBody>
                    <a:bodyPr/>
                    <a:lstStyle/>
                    <a:p>
                      <a:pPr algn="l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-природоохранные мероприятия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Березово</a:t>
                      </a:r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(услуги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 обращению с ТКО, ликвидация несанкционированных свалок с. Теги, пер. Коммунальный </a:t>
                      </a:r>
                      <a:r>
                        <a:rPr kumimoji="0" lang="ru-RU" sz="20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гп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20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Березово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д. </a:t>
                      </a:r>
                      <a:r>
                        <a:rPr kumimoji="0" lang="ru-RU" sz="20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Шайтанка</a:t>
                      </a:r>
                      <a:r>
                        <a:rPr kumimoji="0" lang="ru-RU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отлов и содержание безнадзорных животных)</a:t>
                      </a:r>
                      <a:endParaRPr kumimoji="0" lang="ru-RU" sz="20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 млн. рублей;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30634"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2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5,5 млн. руб.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0"/>
            <a:ext cx="8991599" cy="540000"/>
          </a:xfrm>
          <a:prstGeom prst="rect">
            <a:avLst/>
          </a:prstGeom>
          <a:solidFill>
            <a:srgbClr val="CCFFCC"/>
          </a:solidFill>
        </p:spPr>
        <p:txBody>
          <a:bodyPr wrap="square" anchor="ctr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программы планируются проведение следующих мероприятий: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847286"/>
              </p:ext>
            </p:extLst>
          </p:nvPr>
        </p:nvGraphicFramePr>
        <p:xfrm>
          <a:off x="228600" y="762001"/>
          <a:ext cx="8558242" cy="5953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5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924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168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ремонт памятника жертвам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Казымского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конфликта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B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0,09 млн. рублей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B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68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kern="1200" baseline="0" dirty="0" smtClean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у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стройство снежного городка центральная площадь </a:t>
                      </a:r>
                      <a:r>
                        <a:rPr lang="ru-RU" sz="1800" b="1" dirty="0" err="1" smtClean="0">
                          <a:latin typeface="Times New Roman"/>
                          <a:ea typeface="Times New Roman"/>
                        </a:rPr>
                        <a:t>гп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b="1" dirty="0" err="1" smtClean="0">
                          <a:latin typeface="Times New Roman"/>
                          <a:ea typeface="Times New Roman"/>
                        </a:rPr>
                        <a:t>Березово</a:t>
                      </a:r>
                      <a:endParaRPr kumimoji="0"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0,62 млн. рублей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6828">
                <a:tc>
                  <a:txBody>
                    <a:bodyPr/>
                    <a:lstStyle/>
                    <a:p>
                      <a:pPr marL="85725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Times New Roman"/>
                          <a:cs typeface="+mn-cs"/>
                        </a:rPr>
                        <a:t>у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слуга  на выполнению работ по изготовлению «Купели» (резка льда)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BD2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0,1 млн. рублей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B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6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</a:t>
                      </a:r>
                      <a:r>
                        <a:rPr kumimoji="0" lang="ru-RU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kern="1200" baseline="0" dirty="0" smtClean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м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онтаж, демонтаж новогодних иллюминаций</a:t>
                      </a:r>
                      <a:endParaRPr kumimoji="0"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0,24 млн. рублей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6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- облицовка памятника Г.Е. </a:t>
                      </a:r>
                      <a:r>
                        <a:rPr lang="ru-RU" sz="1800" b="1" dirty="0" err="1" smtClean="0">
                          <a:latin typeface="Times New Roman"/>
                          <a:ea typeface="Times New Roman"/>
                        </a:rPr>
                        <a:t>Собянина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 </a:t>
                      </a:r>
                      <a:endParaRPr kumimoji="0"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BD2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 </a:t>
                      </a: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 рублей 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BD2CD"/>
                    </a:solidFill>
                  </a:tcPr>
                </a:tc>
              </a:tr>
              <a:tr h="558965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-обеспечение полномочий МКУ «ХЭС АГПБ»</a:t>
                      </a:r>
                      <a:endParaRPr kumimoji="0"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19,0 млн. рублей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168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ремонт объектов, расположенных  общественных местах</a:t>
                      </a:r>
                      <a:endParaRPr kumimoji="0"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BD2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0,04 млн. рублей</a:t>
                      </a:r>
                    </a:p>
                  </a:txBody>
                  <a:tcPr anchor="ctr">
                    <a:solidFill>
                      <a:srgbClr val="EBD2CD"/>
                    </a:solidFill>
                  </a:tcPr>
                </a:tc>
              </a:tr>
              <a:tr h="4939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скос травы в </a:t>
                      </a: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гп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Березово</a:t>
                      </a:r>
                      <a:endParaRPr kumimoji="0"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 млн. рублей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168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- поставка урн для мусора в остановочные павильоны </a:t>
                      </a:r>
                      <a:endParaRPr kumimoji="0"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BD2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0,09 млн. рублей</a:t>
                      </a:r>
                    </a:p>
                  </a:txBody>
                  <a:tcPr anchor="ctr">
                    <a:solidFill>
                      <a:srgbClr val="EBD2CD"/>
                    </a:solidFill>
                  </a:tcPr>
                </a:tc>
              </a:tr>
              <a:tr h="49690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20,68 млн. руб.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99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8991599" cy="707886"/>
          </a:xfrm>
          <a:prstGeom prst="rect">
            <a:avLst/>
          </a:prstGeom>
          <a:solidFill>
            <a:srgbClr val="CCFFCC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программы 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Благоустройство территории  городского поселения Березово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планируется проведение следующих мероприятий: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5" y="266995"/>
            <a:ext cx="7477125" cy="83820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«Содействие занятости населения </a:t>
            </a:r>
            <a:b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городского поселения Березово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(млн.руб.)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549445"/>
              </p:ext>
            </p:extLst>
          </p:nvPr>
        </p:nvGraphicFramePr>
        <p:xfrm>
          <a:off x="965200" y="3408071"/>
          <a:ext cx="6718300" cy="1352377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37258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74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74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74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725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Содействие улучшению положения на рынке труда не занятых трудовой деятельностью и безработных граждан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5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90500" y="1028693"/>
            <a:ext cx="6591300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softEdge rad="31750"/>
          </a:effectLst>
        </p:spPr>
        <p:txBody>
          <a:bodyPr wrap="square">
            <a:spAutoFit/>
          </a:bodyPr>
          <a:lstStyle/>
          <a:p>
            <a:pPr algn="just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Целевые показатели муниципальной программы: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) Снижение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численности зарегистрированных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безработных граждан со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206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 168 чел.;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2) Снижение уровня зарегистрированной безработицы 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4,27%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 3,50%;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3) Снижение коэффициента напряженности на рынке труда 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3,66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 2,8 чел./вакансию</a:t>
            </a:r>
          </a:p>
        </p:txBody>
      </p:sp>
      <p:sp>
        <p:nvSpPr>
          <p:cNvPr id="39942" name="AutoShape 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4" name="AutoShape 8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6" name="AutoShape 10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8" name="AutoShape 12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0" name="AutoShape 14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2" name="AutoShape 1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9938" name="Picture 2" descr="Картинки по запросу цел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9900" y="1211852"/>
            <a:ext cx="2057400" cy="1143000"/>
          </a:xfrm>
          <a:prstGeom prst="rect">
            <a:avLst/>
          </a:prstGeom>
          <a:noFill/>
        </p:spPr>
      </p:pic>
      <p:sp>
        <p:nvSpPr>
          <p:cNvPr id="15" name="Скругленный прямоугольник 14"/>
          <p:cNvSpPr/>
          <p:nvPr/>
        </p:nvSpPr>
        <p:spPr>
          <a:xfrm>
            <a:off x="977900" y="2916828"/>
            <a:ext cx="6705600" cy="381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Направления расходов муниципальной программы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0375" y="4786322"/>
            <a:ext cx="7616825" cy="92333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Задачей муниципальной программы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является создание временных рабочих мест для граждан, зарегистрированных в органах службы занятости населения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53400" cy="83820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современной городской среды в городском поселении Березово»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1000" y="2743200"/>
            <a:ext cx="4038600" cy="369332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Целевые показатели программы: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2" name="AutoShape 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4" name="AutoShape 8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6" name="AutoShape 10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8" name="AutoShape 12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0" name="AutoShape 14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2" name="AutoShape 1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52400" y="3487847"/>
            <a:ext cx="4572000" cy="3247043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85725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Увеличение количества благоустроенных дворовых территорий с 23 до 33 единиц;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857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Увеличение количества благоустроенных общественных территорий с 2 до 5 единиц;</a:t>
            </a:r>
          </a:p>
          <a:p>
            <a:pPr lvl="0" indent="85725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857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Увеличение доли граждан, принявших участие в решении вопросов городской среды от общего количества граждан в возрасте от 14 лет, проживающих в муниципальном образовании, на территории которого реализуются проекты по созданию комфортной городской среды с 9 до 30%.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8600" y="1066800"/>
            <a:ext cx="3733800" cy="1569660"/>
          </a:xfrm>
          <a:prstGeom prst="rect">
            <a:avLst/>
          </a:prstGeom>
          <a:solidFill>
            <a:srgbClr val="92D050"/>
          </a:solidFill>
          <a:scene3d>
            <a:camera prst="orthographicFront">
              <a:rot lat="0" lon="0" rev="0"/>
            </a:camera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Благоустройство территории муниципального образования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г.п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Березово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2022 год – 1,7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2023 год – 0,6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2024 год – 21,2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5159342" y="1389965"/>
            <a:ext cx="3657600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2609850" algn="l"/>
                <a:tab pos="387032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2022 год предусмотрены следующие направления расходов: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2609850" algn="l"/>
                <a:tab pos="3870325" algn="l"/>
              </a:tabLst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ПСД на парк для выгула домашних животных-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0,6 млн. рублей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2609850" algn="l"/>
                <a:tab pos="387032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-разработка дизайн-проект по реконструкции центральной площади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Березово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0,6 млн. 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2609850" algn="l"/>
                <a:tab pos="387032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Благоустройство дворовой территории ул. Шнейдер, дом 8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0,5 млн. 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2609850" algn="l"/>
                <a:tab pos="3870325" algn="l"/>
              </a:tabLst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13" name="Picture 9" descr="http://www.clipartsfree.net/vector/large/tango_left_arrow_blue_Vector_Clipar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886199" y="1219200"/>
            <a:ext cx="1273143" cy="1295400"/>
          </a:xfrm>
          <a:prstGeom prst="rect">
            <a:avLst/>
          </a:prstGeom>
          <a:noFill/>
        </p:spPr>
      </p:pic>
      <p:pic>
        <p:nvPicPr>
          <p:cNvPr id="3" name="Picture 2" descr="C:\Users\strekalovskih\Desktop\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7608" y="3714752"/>
            <a:ext cx="4185504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ru-RU" sz="2400" b="1" cap="none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Структура </a:t>
            </a:r>
            <a:r>
              <a:rPr lang="ru-RU" sz="2400" b="1" cap="none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непрограммных</a:t>
            </a:r>
            <a:r>
              <a:rPr lang="ru-RU" sz="2400" b="1" cap="none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расходов бюджета городского поселения </a:t>
            </a:r>
            <a:r>
              <a:rPr lang="ru-RU" sz="2400" b="1" cap="none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Берёзово</a:t>
            </a:r>
            <a:r>
              <a:rPr lang="ru-RU" sz="2400" b="1" cap="none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Схема 14"/>
          <p:cNvGraphicFramePr/>
          <p:nvPr/>
        </p:nvGraphicFramePr>
        <p:xfrm>
          <a:off x="304800" y="1524000"/>
          <a:ext cx="8382000" cy="50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57400" y="533400"/>
            <a:ext cx="6172200" cy="2053590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</a:rPr>
              <a:t>Информация для контактов  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286000" y="2743200"/>
            <a:ext cx="6172200" cy="3638550"/>
          </a:xfrm>
        </p:spPr>
        <p:txBody>
          <a:bodyPr>
            <a:normAutofit/>
          </a:bodyPr>
          <a:lstStyle/>
          <a:p>
            <a:pPr indent="542925" algn="r"/>
            <a:r>
              <a:rPr lang="ru-RU" dirty="0" smtClean="0">
                <a:latin typeface="Times New Roman" pitchFamily="18" charset="0"/>
              </a:rPr>
              <a:t>Адрес: ул. Астраханцева 54</a:t>
            </a:r>
          </a:p>
          <a:p>
            <a:pPr indent="542925" algn="r"/>
            <a:r>
              <a:rPr lang="ru-RU" dirty="0" err="1" smtClean="0">
                <a:latin typeface="Times New Roman" pitchFamily="18" charset="0"/>
              </a:rPr>
              <a:t>пгт</a:t>
            </a:r>
            <a:r>
              <a:rPr lang="ru-RU" dirty="0" smtClean="0">
                <a:latin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</a:rPr>
              <a:t>Березово</a:t>
            </a:r>
            <a:r>
              <a:rPr lang="ru-RU" dirty="0" smtClean="0">
                <a:latin typeface="Times New Roman" pitchFamily="18" charset="0"/>
              </a:rPr>
              <a:t>,  628140</a:t>
            </a:r>
          </a:p>
          <a:p>
            <a:pPr indent="542925" algn="r"/>
            <a:r>
              <a:rPr lang="ru-RU" dirty="0" err="1" smtClean="0">
                <a:latin typeface="Times New Roman" pitchFamily="18" charset="0"/>
              </a:rPr>
              <a:t>пн</a:t>
            </a:r>
            <a:r>
              <a:rPr lang="en-US" dirty="0" smtClean="0">
                <a:latin typeface="Times New Roman" pitchFamily="18" charset="0"/>
              </a:rPr>
              <a:t>: </a:t>
            </a:r>
            <a:r>
              <a:rPr lang="ru-RU" dirty="0" smtClean="0">
                <a:latin typeface="Times New Roman" pitchFamily="18" charset="0"/>
              </a:rPr>
              <a:t> с 9 до 18</a:t>
            </a:r>
          </a:p>
          <a:p>
            <a:pPr indent="542925" algn="r"/>
            <a:r>
              <a:rPr lang="ru-RU" dirty="0" err="1" smtClean="0">
                <a:latin typeface="Times New Roman" pitchFamily="18" charset="0"/>
              </a:rPr>
              <a:t>вт-пт</a:t>
            </a:r>
            <a:r>
              <a:rPr lang="en-US" dirty="0" smtClean="0">
                <a:latin typeface="Times New Roman" pitchFamily="18" charset="0"/>
              </a:rPr>
              <a:t>:</a:t>
            </a:r>
            <a:r>
              <a:rPr lang="ru-RU" dirty="0" smtClean="0">
                <a:latin typeface="Times New Roman" pitchFamily="18" charset="0"/>
              </a:rPr>
              <a:t> с 9 до 17</a:t>
            </a:r>
          </a:p>
          <a:p>
            <a:pPr indent="542925" algn="r"/>
            <a:r>
              <a:rPr lang="ru-RU" dirty="0" smtClean="0">
                <a:latin typeface="Times New Roman" pitchFamily="18" charset="0"/>
              </a:rPr>
              <a:t>перерыв с </a:t>
            </a:r>
            <a:r>
              <a:rPr lang="en-US" dirty="0" smtClean="0">
                <a:latin typeface="Times New Roman" pitchFamily="18" charset="0"/>
              </a:rPr>
              <a:t>13-14</a:t>
            </a:r>
            <a:endParaRPr lang="ru-RU" dirty="0" smtClean="0">
              <a:latin typeface="Times New Roman" pitchFamily="18" charset="0"/>
            </a:endParaRPr>
          </a:p>
          <a:p>
            <a:pPr indent="542925" algn="r"/>
            <a:r>
              <a:rPr lang="ru-RU" dirty="0" smtClean="0">
                <a:latin typeface="Times New Roman" pitchFamily="18" charset="0"/>
              </a:rPr>
              <a:t>тел/факс: (34674) 2-19-68</a:t>
            </a:r>
          </a:p>
          <a:p>
            <a:pPr indent="542925" algn="r"/>
            <a:r>
              <a:rPr lang="ru-RU" dirty="0" smtClean="0">
                <a:latin typeface="Times New Roman" pitchFamily="18" charset="0"/>
              </a:rPr>
              <a:t>                  (34674) 2-19-30</a:t>
            </a:r>
            <a:endParaRPr lang="en-US" dirty="0" smtClean="0">
              <a:latin typeface="Times New Roman" pitchFamily="18" charset="0"/>
            </a:endParaRPr>
          </a:p>
          <a:p>
            <a:pPr indent="542925" algn="r"/>
            <a:r>
              <a:rPr lang="ru-RU" dirty="0" smtClean="0">
                <a:latin typeface="Times New Roman" pitchFamily="18" charset="0"/>
              </a:rPr>
              <a:t>                  (34674) 2-17-38</a:t>
            </a:r>
          </a:p>
          <a:p>
            <a:pPr indent="542925" algn="r"/>
            <a:r>
              <a:rPr lang="ru-RU" dirty="0">
                <a:latin typeface="Times New Roman" pitchFamily="18" charset="0"/>
              </a:rPr>
              <a:t>(34674) </a:t>
            </a:r>
            <a:r>
              <a:rPr lang="ru-RU" dirty="0" smtClean="0">
                <a:latin typeface="Times New Roman" pitchFamily="18" charset="0"/>
              </a:rPr>
              <a:t>2-17-30</a:t>
            </a:r>
          </a:p>
          <a:p>
            <a:pPr indent="542925" algn="r"/>
            <a:r>
              <a:rPr lang="en-US" dirty="0" smtClean="0">
                <a:latin typeface="Times New Roman" pitchFamily="18" charset="0"/>
              </a:rPr>
              <a:t>e-mail: </a:t>
            </a:r>
            <a:r>
              <a:rPr lang="en-US" u="sng" dirty="0" smtClean="0">
                <a:latin typeface="Times New Roman" pitchFamily="18" charset="0"/>
              </a:rPr>
              <a:t>Komfin@berezovo.ru</a:t>
            </a:r>
            <a:endParaRPr lang="ru-RU" u="sng" dirty="0" smtClean="0">
              <a:latin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0182" name="Picture 6" descr="https://diginomica.com/wp-content/uploads/2014/10/moderncustom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52400"/>
            <a:ext cx="6629400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7030</TotalTime>
  <Words>2692</Words>
  <Application>Microsoft Office PowerPoint</Application>
  <PresentationFormat>Экран (4:3)</PresentationFormat>
  <Paragraphs>593</Paragraphs>
  <Slides>22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Century Schoolbook</vt:lpstr>
      <vt:lpstr>Times New Roman</vt:lpstr>
      <vt:lpstr>Wingdings</vt:lpstr>
      <vt:lpstr>Wingdings 2</vt:lpstr>
      <vt:lpstr>Эркер</vt:lpstr>
      <vt:lpstr>Проект бюджета городского поселения Берёзово на 2022 год и плановый период 2023 и 2024 годов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              Муниципальная программа «Жилищно-коммунальный комплекс городского поселения Березово» (млн.руб.)</vt:lpstr>
      <vt:lpstr>Презентация PowerPoint</vt:lpstr>
      <vt:lpstr>Презентация PowerPoint</vt:lpstr>
      <vt:lpstr>Муниципальная программа «Современная транспортная система городского поселения Березово» (млн.руб.)</vt:lpstr>
      <vt:lpstr>Презентация PowerPoint</vt:lpstr>
      <vt:lpstr>Муниципальная программа «Благоустройство территории  городского поселения Березово»  (млн.руб.)</vt:lpstr>
      <vt:lpstr>Презентация PowerPoint</vt:lpstr>
      <vt:lpstr>Презентация PowerPoint</vt:lpstr>
      <vt:lpstr>Презентация PowerPoint</vt:lpstr>
      <vt:lpstr>Муниципальная программа «Содействие занятости населения   городского поселения Березово» (млн.руб.)</vt:lpstr>
      <vt:lpstr>Муниципальная программа «Формирование современной городской среды в городском поселении Березово» (млн.руб.)</vt:lpstr>
      <vt:lpstr>Структура непрограммных расходов бюджета городского поселения Берёзово (млн.руб.)</vt:lpstr>
      <vt:lpstr>Информация для контактов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городского поселения Берёзово на 2017 год и плановый период  2018 и 2019 годы</dc:title>
  <dc:creator>sitnikov</dc:creator>
  <cp:lastModifiedBy>morozova</cp:lastModifiedBy>
  <cp:revision>613</cp:revision>
  <dcterms:created xsi:type="dcterms:W3CDTF">2016-12-19T05:28:09Z</dcterms:created>
  <dcterms:modified xsi:type="dcterms:W3CDTF">2021-12-07T12:09:10Z</dcterms:modified>
</cp:coreProperties>
</file>

<file path=userCustomization/customUI.xml><?xml version="1.0" encoding="utf-8"?>
<mso:customUI xmlns:mso="http://schemas.microsoft.com/office/2006/01/customui">
  <mso:ribbon>
    <mso:qat>
      <mso:documentControls>
        <mso:control idQ="mso:PictureInsertFromFilePowerPoint" visible="true"/>
        <mso:control idQ="mso:SlideLayoutGallery" visible="true"/>
        <mso:control idQ="mso:ObjectSendToBack" visible="true"/>
        <mso:control idQ="mso:ObjectBringToFront" visible="true"/>
        <mso:control idQ="mso:TextBoxInsert" visible="true"/>
        <mso:control idQ="mso:Spelling" visible="true"/>
        <mso:control idQ="mso:FileSave" visible="true"/>
        <mso:control idQ="mso:Redo" visible="true"/>
      </mso:documentControls>
    </mso:qat>
  </mso:ribbon>
</mso:customUI>
</file>