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charts/chart5.xml" ContentType="application/vnd.openxmlformats-officedocument.drawingml.char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charts/chart14.xml" ContentType="application/vnd.openxmlformats-officedocument.drawingml.char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Default Extension="wdp" ContentType="image/vnd.ms-photo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rawings/drawing6.xml" ContentType="application/vnd.openxmlformats-officedocument.drawingml.chartshapes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257" r:id="rId3"/>
    <p:sldId id="284" r:id="rId4"/>
    <p:sldId id="314" r:id="rId5"/>
    <p:sldId id="308" r:id="rId6"/>
    <p:sldId id="309" r:id="rId7"/>
    <p:sldId id="310" r:id="rId8"/>
    <p:sldId id="311" r:id="rId9"/>
    <p:sldId id="312" r:id="rId10"/>
    <p:sldId id="272" r:id="rId11"/>
    <p:sldId id="286" r:id="rId12"/>
    <p:sldId id="260" r:id="rId13"/>
    <p:sldId id="287" r:id="rId14"/>
    <p:sldId id="277" r:id="rId15"/>
    <p:sldId id="278" r:id="rId16"/>
    <p:sldId id="289" r:id="rId17"/>
    <p:sldId id="280" r:id="rId18"/>
    <p:sldId id="290" r:id="rId19"/>
    <p:sldId id="291" r:id="rId20"/>
    <p:sldId id="293" r:id="rId21"/>
    <p:sldId id="294" r:id="rId22"/>
    <p:sldId id="281" r:id="rId23"/>
    <p:sldId id="295" r:id="rId24"/>
    <p:sldId id="296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00CC00"/>
    <a:srgbClr val="CCFFCC"/>
    <a:srgbClr val="66FF99"/>
    <a:srgbClr val="FFFFCC"/>
    <a:srgbClr val="FFFF66"/>
    <a:srgbClr val="66FFFF"/>
    <a:srgbClr val="00FF00"/>
    <a:srgbClr val="CC66FF"/>
    <a:srgbClr val="CC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>
      <p:cViewPr>
        <p:scale>
          <a:sx n="130" d="100"/>
          <a:sy n="130" d="100"/>
        </p:scale>
        <p:origin x="-108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Windows\Temp\bat\&#1043;&#1055;%20&#1041;&#1077;&#1088;&#1077;&#1079;&#1086;&#1074;&#1086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iloserdova\Desktop\&#1093;&#1077;&#1083;&#1077;&#1085;&#1072;\&#1044;&#1080;&#1072;&#1075;&#1088;&#1072;&#1084;&#1084;&#1099;\&#1043;&#1055;%20&#1041;&#1077;&#1088;&#1077;&#1079;&#1086;&#1074;&#1086;\&#1041;&#1102;&#1076;&#1078;&#1077;&#1090;%202017-2018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oserdova\Desktop\&#1093;&#1077;&#1083;&#1077;&#1085;&#1072;\&#1044;&#1080;&#1072;&#1075;&#1088;&#1072;&#1084;&#1084;&#1099;\&#1043;&#1055;%20&#1041;&#1077;&#1088;&#1077;&#1079;&#1086;&#1074;&#1086;\&#1041;&#1102;&#1076;&#1078;&#1077;&#1090;%202019-2020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miloserdova\Desktop\&#1093;&#1077;&#1083;&#1077;&#1085;&#1072;\&#1044;&#1080;&#1072;&#1075;&#1088;&#1072;&#1084;&#1084;&#1099;\&#1043;&#1055;%20&#1041;&#1077;&#1088;&#1077;&#1079;&#1086;&#1074;&#1086;\&#1041;&#1102;&#1076;&#1078;&#1077;&#1090;%202019-2020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oserdova\Desktop\&#1093;&#1077;&#1083;&#1077;&#1085;&#1072;\&#1044;&#1080;&#1072;&#1075;&#1088;&#1072;&#1084;&#1084;&#1099;\&#1043;&#1055;%20&#1041;&#1077;&#1088;&#1077;&#1079;&#1086;&#1074;&#1086;\&#1041;&#1102;&#1076;&#1078;&#1077;&#1090;%202019-2020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oserdova\Desktop\&#1093;&#1077;&#1083;&#1077;&#1085;&#1072;\&#1044;&#1080;&#1072;&#1075;&#1088;&#1072;&#1084;&#1084;&#1099;\&#1043;&#1055;%20&#1041;&#1077;&#1088;&#1077;&#1079;&#1086;&#1074;&#1086;\&#1041;&#1102;&#1076;&#1078;&#1077;&#1090;%202019-2020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2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7\Desktop\&#1044;&#1080;&#1072;&#1075;&#1088;&#1072;&#1084;&#1084;&#1099;\&#1075;&#1087;%20&#1073;&#1077;&#1079;&#1074;&#1086;&#1079;&#1084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oserdova\Desktop\&#1093;&#1077;&#1083;&#1077;&#1085;&#1072;\&#1044;&#1080;&#1072;&#1075;&#1088;&#1072;&#1084;&#1084;&#1099;\&#1043;&#1055;%20&#1041;&#1077;&#1088;&#1077;&#1079;&#1086;&#1074;&#1086;\&#1041;&#1102;&#1076;&#1078;&#1077;&#1090;%202019-2020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miloserdova\Desktop\&#1093;&#1077;&#1083;&#1077;&#1085;&#1072;\&#1044;&#1080;&#1072;&#1075;&#1088;&#1072;&#1084;&#1084;&#1099;\&#1043;&#1055;%20&#1041;&#1077;&#1088;&#1077;&#1079;&#1086;&#1074;&#1086;\&#1041;&#1102;&#1076;&#1078;&#1077;&#1090;%202019-2020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3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48;&#1089;&#1087;&#1086;&#1083;&#1085;&#1077;&#1085;&#1080;&#1077;%20&#1087;&#1086;%20&#1088;&#1072;&#1079;&#1076;&#1077;&#1083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3.1288782019768202E-2"/>
          <c:y val="9.8825380564813492E-2"/>
          <c:w val="0.96871121798023185"/>
          <c:h val="0.85341363196360842"/>
        </c:manualLayout>
      </c:layout>
      <c:barChart>
        <c:barDir val="col"/>
        <c:grouping val="clustered"/>
        <c:ser>
          <c:idx val="0"/>
          <c:order val="0"/>
          <c:tx>
            <c:strRef>
              <c:f>'Лист1'!$B$1</c:f>
              <c:strCache>
                <c:ptCount val="1"/>
                <c:pt idx="0">
                  <c:v>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500">
                    <a:latin typeface="Cambria Math" pitchFamily="18" charset="0"/>
                    <a:ea typeface="Cambria Math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'Лист1'!$A$2:$A$5</c:f>
              <c:strCache>
                <c:ptCount val="4"/>
                <c:pt idx="0">
                  <c:v>Исполнение за 2018 года</c:v>
                </c:pt>
                <c:pt idx="1">
                  <c:v>Исполнение за 2019 года</c:v>
                </c:pt>
                <c:pt idx="2">
                  <c:v>Уточненный план 2020 год</c:v>
                </c:pt>
                <c:pt idx="3">
                  <c:v>Исполнение за 2020 года</c:v>
                </c:pt>
              </c:strCache>
            </c:strRef>
          </c:cat>
          <c:val>
            <c:numRef>
              <c:f>'Лист1'!$B$2:$B$5</c:f>
              <c:numCache>
                <c:formatCode>General</c:formatCode>
                <c:ptCount val="4"/>
                <c:pt idx="0">
                  <c:v>131.1</c:v>
                </c:pt>
                <c:pt idx="1">
                  <c:v>183.8</c:v>
                </c:pt>
                <c:pt idx="2">
                  <c:v>185.1</c:v>
                </c:pt>
                <c:pt idx="3">
                  <c:v>185.3</c:v>
                </c:pt>
              </c:numCache>
            </c:numRef>
          </c:val>
        </c:ser>
        <c:ser>
          <c:idx val="1"/>
          <c:order val="1"/>
          <c:tx>
            <c:strRef>
              <c:f>'Лист1'!$C$1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00CC00"/>
            </a:solidFill>
          </c:spPr>
          <c:dLbls>
            <c:txPr>
              <a:bodyPr/>
              <a:lstStyle/>
              <a:p>
                <a:pPr>
                  <a:defRPr sz="1500">
                    <a:latin typeface="Cambria Math" pitchFamily="18" charset="0"/>
                    <a:ea typeface="Cambria Math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'Лист1'!$A$2:$A$5</c:f>
              <c:strCache>
                <c:ptCount val="4"/>
                <c:pt idx="0">
                  <c:v>Исполнение за 2018 года</c:v>
                </c:pt>
                <c:pt idx="1">
                  <c:v>Исполнение за 2019 года</c:v>
                </c:pt>
                <c:pt idx="2">
                  <c:v>Уточненный план 2020 год</c:v>
                </c:pt>
                <c:pt idx="3">
                  <c:v>Исполнение за 2020 года</c:v>
                </c:pt>
              </c:strCache>
            </c:strRef>
          </c:cat>
          <c:val>
            <c:numRef>
              <c:f>'Лист1'!$C$2:$C$5</c:f>
              <c:numCache>
                <c:formatCode>General</c:formatCode>
                <c:ptCount val="4"/>
                <c:pt idx="0">
                  <c:v>134.19999999999999</c:v>
                </c:pt>
                <c:pt idx="1">
                  <c:v>184.5</c:v>
                </c:pt>
                <c:pt idx="2">
                  <c:v>189.4</c:v>
                </c:pt>
                <c:pt idx="3">
                  <c:v>177.4</c:v>
                </c:pt>
              </c:numCache>
            </c:numRef>
          </c:val>
        </c:ser>
        <c:ser>
          <c:idx val="2"/>
          <c:order val="2"/>
          <c:tx>
            <c:strRef>
              <c:f>'Лист1'!$D$1</c:f>
              <c:strCache>
                <c:ptCount val="1"/>
                <c:pt idx="0">
                  <c:v>Профицит/Дефицит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-1.4222173645349182E-3"/>
                  <c:y val="0.12179051805252512"/>
                </c:manualLayout>
              </c:layout>
              <c:showVal val="1"/>
            </c:dLbl>
            <c:dLbl>
              <c:idx val="1"/>
              <c:layout>
                <c:manualLayout>
                  <c:x val="7.1110868226745803E-3"/>
                  <c:y val="0.10985027118463066"/>
                </c:manualLayout>
              </c:layout>
              <c:showVal val="1"/>
            </c:dLbl>
            <c:dLbl>
              <c:idx val="2"/>
              <c:layout>
                <c:manualLayout>
                  <c:x val="5.6888694581396738E-3"/>
                  <c:y val="0.11940246867894615"/>
                </c:manualLayout>
              </c:layout>
              <c:showVal val="1"/>
            </c:dLbl>
            <c:txPr>
              <a:bodyPr/>
              <a:lstStyle/>
              <a:p>
                <a:pPr>
                  <a:defRPr sz="1500">
                    <a:latin typeface="Cambria Math" pitchFamily="18" charset="0"/>
                    <a:ea typeface="Cambria Math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'Лист1'!$A$2:$A$5</c:f>
              <c:strCache>
                <c:ptCount val="4"/>
                <c:pt idx="0">
                  <c:v>Исполнение за 2018 года</c:v>
                </c:pt>
                <c:pt idx="1">
                  <c:v>Исполнение за 2019 года</c:v>
                </c:pt>
                <c:pt idx="2">
                  <c:v>Уточненный план 2020 год</c:v>
                </c:pt>
                <c:pt idx="3">
                  <c:v>Исполнение за 2020 года</c:v>
                </c:pt>
              </c:strCache>
            </c:strRef>
          </c:cat>
          <c:val>
            <c:numRef>
              <c:f>'Лист1'!$D$2:$D$5</c:f>
              <c:numCache>
                <c:formatCode>General</c:formatCode>
                <c:ptCount val="4"/>
                <c:pt idx="0">
                  <c:v>-5</c:v>
                </c:pt>
                <c:pt idx="1">
                  <c:v>-1.7</c:v>
                </c:pt>
                <c:pt idx="2">
                  <c:v>-4.3</c:v>
                </c:pt>
                <c:pt idx="3">
                  <c:v>7.9</c:v>
                </c:pt>
              </c:numCache>
            </c:numRef>
          </c:val>
        </c:ser>
        <c:dLbls>
          <c:showVal val="1"/>
        </c:dLbls>
        <c:overlap val="-25"/>
        <c:axId val="128917888"/>
        <c:axId val="128919424"/>
      </c:barChart>
      <c:catAx>
        <c:axId val="12891788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500" b="1">
                <a:latin typeface="+mn-lt"/>
                <a:ea typeface="Cambria Math" pitchFamily="18" charset="0"/>
              </a:defRPr>
            </a:pPr>
            <a:endParaRPr lang="ru-RU"/>
          </a:p>
        </c:txPr>
        <c:crossAx val="128919424"/>
        <c:crosses val="autoZero"/>
        <c:auto val="1"/>
        <c:lblAlgn val="ctr"/>
        <c:lblOffset val="100"/>
      </c:catAx>
      <c:valAx>
        <c:axId val="12891942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2891788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5201879835399093"/>
          <c:y val="7.1641481207367673E-3"/>
          <c:w val="0.6796531058617673"/>
          <c:h val="7.7635256684460641E-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otX val="30"/>
      <c:perspective val="30"/>
    </c:view3D>
    <c:plotArea>
      <c:layout/>
      <c:pie3DChart>
        <c:varyColors val="1"/>
      </c:pie3DChart>
    </c:plotArea>
    <c:legend>
      <c:legendPos val="r"/>
      <c:layout>
        <c:manualLayout>
          <c:xMode val="edge"/>
          <c:yMode val="edge"/>
          <c:x val="0.66534080457363765"/>
          <c:y val="0.45678972177694582"/>
          <c:w val="0.325985295805026"/>
          <c:h val="0.47191343818941095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Лист1!$A$3</c:f>
              <c:strCache>
                <c:ptCount val="1"/>
                <c:pt idx="0">
                  <c:v>Налоговые 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Лист1!$B$2:$C$2</c:f>
              <c:strCache>
                <c:ptCount val="2"/>
                <c:pt idx="0">
                  <c:v>2019 год - 183,8</c:v>
                </c:pt>
                <c:pt idx="1">
                  <c:v>2020 год - 185,3</c:v>
                </c:pt>
              </c:strCache>
            </c:strRef>
          </c:cat>
          <c:val>
            <c:numRef>
              <c:f>Лист1!$B$3:$C$3</c:f>
              <c:numCache>
                <c:formatCode>#,##0.0</c:formatCode>
                <c:ptCount val="2"/>
                <c:pt idx="0">
                  <c:v>52.3</c:v>
                </c:pt>
                <c:pt idx="1">
                  <c:v>53.2</c:v>
                </c:pt>
              </c:numCache>
            </c:numRef>
          </c:val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Неналоговые 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Лист1!$B$2:$C$2</c:f>
              <c:strCache>
                <c:ptCount val="2"/>
                <c:pt idx="0">
                  <c:v>2019 год - 183,8</c:v>
                </c:pt>
                <c:pt idx="1">
                  <c:v>2020 год - 185,3</c:v>
                </c:pt>
              </c:strCache>
            </c:strRef>
          </c:cat>
          <c:val>
            <c:numRef>
              <c:f>Лист1!$B$4:$C$4</c:f>
              <c:numCache>
                <c:formatCode>#,##0.0</c:formatCode>
                <c:ptCount val="2"/>
                <c:pt idx="0">
                  <c:v>3.5</c:v>
                </c:pt>
                <c:pt idx="1">
                  <c:v>1.8</c:v>
                </c:pt>
              </c:numCache>
            </c:numRef>
          </c:val>
        </c:ser>
        <c:ser>
          <c:idx val="2"/>
          <c:order val="2"/>
          <c:tx>
            <c:strRef>
              <c:f>Лист1!$A$5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Лист1!$B$2:$C$2</c:f>
              <c:strCache>
                <c:ptCount val="2"/>
                <c:pt idx="0">
                  <c:v>2019 год - 183,8</c:v>
                </c:pt>
                <c:pt idx="1">
                  <c:v>2020 год - 185,3</c:v>
                </c:pt>
              </c:strCache>
            </c:strRef>
          </c:cat>
          <c:val>
            <c:numRef>
              <c:f>Лист1!$B$5:$C$5</c:f>
              <c:numCache>
                <c:formatCode>#,##0.0</c:formatCode>
                <c:ptCount val="2"/>
                <c:pt idx="0">
                  <c:v>128</c:v>
                </c:pt>
                <c:pt idx="1">
                  <c:v>130.30000000000001</c:v>
                </c:pt>
              </c:numCache>
            </c:numRef>
          </c:val>
        </c:ser>
        <c:dLbls>
          <c:showVal val="1"/>
        </c:dLbls>
        <c:gapWidth val="95"/>
        <c:gapDepth val="95"/>
        <c:shape val="box"/>
        <c:axId val="111540480"/>
        <c:axId val="114851840"/>
        <c:axId val="0"/>
      </c:bar3DChart>
      <c:catAx>
        <c:axId val="11154048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14851840"/>
        <c:crosses val="autoZero"/>
        <c:auto val="1"/>
        <c:lblAlgn val="ctr"/>
        <c:lblOffset val="100"/>
      </c:catAx>
      <c:valAx>
        <c:axId val="114851840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11540480"/>
        <c:crosses val="autoZero"/>
        <c:crossBetween val="between"/>
      </c:valAx>
    </c:plotArea>
    <c:legend>
      <c:legendPos val="t"/>
      <c:layout/>
    </c:legend>
    <c:plotVisOnly val="1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Лист1!$B$46</c:f>
              <c:strCache>
                <c:ptCount val="1"/>
                <c:pt idx="0">
                  <c:v>2019 год 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Лист1!$A$47:$A$50</c:f>
              <c:strCache>
                <c:ptCount val="4"/>
                <c:pt idx="0">
                  <c:v>Налог на доходы физических лиц</c:v>
                </c:pt>
                <c:pt idx="1">
                  <c:v>Акцизы на нефтепродукты </c:v>
                </c:pt>
                <c:pt idx="2">
                  <c:v>Единый сельскохозяйственный налог </c:v>
                </c:pt>
                <c:pt idx="3">
                  <c:v>Налоги на имущество</c:v>
                </c:pt>
              </c:strCache>
            </c:strRef>
          </c:cat>
          <c:val>
            <c:numRef>
              <c:f>Лист1!$B$47:$B$50</c:f>
              <c:numCache>
                <c:formatCode>General</c:formatCode>
                <c:ptCount val="4"/>
                <c:pt idx="0">
                  <c:v>32.299999999999997</c:v>
                </c:pt>
                <c:pt idx="1">
                  <c:v>12.2</c:v>
                </c:pt>
                <c:pt idx="2">
                  <c:v>1E-3</c:v>
                </c:pt>
                <c:pt idx="3">
                  <c:v>7.8</c:v>
                </c:pt>
              </c:numCache>
            </c:numRef>
          </c:val>
        </c:ser>
        <c:dLbls>
          <c:showVal val="1"/>
        </c:dLbls>
        <c:firstSliceAng val="0"/>
      </c:pieChart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2237869261692011"/>
          <c:y val="0.34816228585043435"/>
          <c:w val="0.55508628293001461"/>
          <c:h val="0.3830877163883199"/>
        </c:manualLayout>
      </c:layout>
      <c:pieChart>
        <c:varyColors val="1"/>
        <c:ser>
          <c:idx val="0"/>
          <c:order val="0"/>
          <c:tx>
            <c:strRef>
              <c:f>Лист1!$B$52</c:f>
              <c:strCache>
                <c:ptCount val="1"/>
                <c:pt idx="0">
                  <c:v>2020 год 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Лист1!$A$53:$A$56</c:f>
              <c:strCache>
                <c:ptCount val="4"/>
                <c:pt idx="0">
                  <c:v>Налог на доходы физических лиц</c:v>
                </c:pt>
                <c:pt idx="1">
                  <c:v>Акцизы на нефтепродукты </c:v>
                </c:pt>
                <c:pt idx="2">
                  <c:v>Единый сельскохозяйственный налог </c:v>
                </c:pt>
                <c:pt idx="3">
                  <c:v>Налоги на имущество</c:v>
                </c:pt>
              </c:strCache>
            </c:strRef>
          </c:cat>
          <c:val>
            <c:numRef>
              <c:f>Лист1!$B$53:$B$56</c:f>
              <c:numCache>
                <c:formatCode>General</c:formatCode>
                <c:ptCount val="4"/>
                <c:pt idx="0">
                  <c:v>34.200000000000003</c:v>
                </c:pt>
                <c:pt idx="1">
                  <c:v>11.2</c:v>
                </c:pt>
                <c:pt idx="2">
                  <c:v>0</c:v>
                </c:pt>
                <c:pt idx="3">
                  <c:v>7.8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b"/>
      <c:layout/>
      <c:txPr>
        <a:bodyPr/>
        <a:lstStyle/>
        <a:p>
          <a:pPr>
            <a:defRPr sz="1000"/>
          </a:pPr>
          <a:endParaRPr lang="ru-RU"/>
        </a:p>
      </c:txPr>
    </c:legend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Лист1!$B$61</c:f>
              <c:strCache>
                <c:ptCount val="1"/>
                <c:pt idx="0">
                  <c:v>2019 год </c:v>
                </c:pt>
              </c:strCache>
            </c:strRef>
          </c:tx>
          <c:explosion val="25"/>
          <c:dLbls>
            <c:dLblPos val="ctr"/>
            <c:showVal val="1"/>
            <c:showLeaderLines val="1"/>
          </c:dLbls>
          <c:cat>
            <c:strRef>
              <c:f>Лист1!$A$62:$A$65</c:f>
              <c:strCache>
                <c:ptCount val="4"/>
                <c:pt idx="0">
                  <c:v>Доходы от использования имущества, находящегося в муниципальной собственности </c:v>
                </c:pt>
                <c:pt idx="1">
                  <c:v> Доходы от оказания платных услуг и компенсации затрат бюджета поселения </c:v>
                </c:pt>
                <c:pt idx="2">
                  <c:v>Доходы от продажи материальных и нематериальных ресурсов </c:v>
                </c:pt>
                <c:pt idx="3">
                  <c:v>Штрафы, санкции, возмещение ущерба </c:v>
                </c:pt>
              </c:strCache>
            </c:strRef>
          </c:cat>
          <c:val>
            <c:numRef>
              <c:f>Лист1!$B$62:$B$65</c:f>
              <c:numCache>
                <c:formatCode>General</c:formatCode>
                <c:ptCount val="4"/>
                <c:pt idx="0">
                  <c:v>2.2999999999999998</c:v>
                </c:pt>
                <c:pt idx="1">
                  <c:v>0.3</c:v>
                </c:pt>
                <c:pt idx="2">
                  <c:v>0.8</c:v>
                </c:pt>
                <c:pt idx="3">
                  <c:v>0.06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65604533150798638"/>
          <c:y val="9.2693482153958923E-2"/>
          <c:w val="0.32861821137864483"/>
          <c:h val="0.6819666413141946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Лист1!$B$68</c:f>
              <c:strCache>
                <c:ptCount val="1"/>
                <c:pt idx="0">
                  <c:v>2020 год </c:v>
                </c:pt>
              </c:strCache>
            </c:strRef>
          </c:tx>
          <c:explosion val="25"/>
          <c:dLbls>
            <c:dLbl>
              <c:idx val="3"/>
              <c:layout>
                <c:manualLayout>
                  <c:x val="6.3498854737180505E-2"/>
                  <c:y val="0.13110242929693311"/>
                </c:manualLayout>
              </c:layout>
              <c:dLblPos val="bestFit"/>
              <c:showVal val="1"/>
            </c:dLbl>
            <c:dLblPos val="ctr"/>
            <c:showVal val="1"/>
            <c:showLeaderLines val="1"/>
          </c:dLbls>
          <c:cat>
            <c:strRef>
              <c:f>Лист1!$A$69:$A$72</c:f>
              <c:strCache>
                <c:ptCount val="4"/>
                <c:pt idx="0">
                  <c:v>Доходы от использования имущества, находящегося в муниципальной собственности </c:v>
                </c:pt>
                <c:pt idx="1">
                  <c:v> Доходы от оказания платных услуг и компенсации затрат бюджета поселения </c:v>
                </c:pt>
                <c:pt idx="2">
                  <c:v>Доходы от продажи материальных и нематериальных ресурсов </c:v>
                </c:pt>
                <c:pt idx="3">
                  <c:v>Штрафы, санкции, возмещение ущерба </c:v>
                </c:pt>
              </c:strCache>
            </c:strRef>
          </c:cat>
          <c:val>
            <c:numRef>
              <c:f>Лист1!$B$69:$B$72</c:f>
              <c:numCache>
                <c:formatCode>General</c:formatCode>
                <c:ptCount val="4"/>
                <c:pt idx="0">
                  <c:v>1.5</c:v>
                </c:pt>
                <c:pt idx="1">
                  <c:v>0.2</c:v>
                </c:pt>
                <c:pt idx="2">
                  <c:v>0.02</c:v>
                </c:pt>
                <c:pt idx="3">
                  <c:v>0.04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2017г</a:t>
            </a:r>
          </a:p>
          <a:p>
            <a:pPr>
              <a:defRPr/>
            </a:pPr>
            <a:endParaRPr lang="ru-RU" dirty="0"/>
          </a:p>
        </c:rich>
      </c:tx>
      <c:layout>
        <c:manualLayout>
          <c:xMode val="edge"/>
          <c:yMode val="edge"/>
          <c:x val="0.32730392156863186"/>
          <c:y val="0.05"/>
        </c:manualLayout>
      </c:layout>
    </c:title>
    <c:plotArea>
      <c:layout>
        <c:manualLayout>
          <c:layoutTarget val="inner"/>
          <c:xMode val="edge"/>
          <c:yMode val="edge"/>
          <c:x val="2.6459008800370836E-3"/>
          <c:y val="0.21808398950131425"/>
          <c:w val="0.85388888888889813"/>
          <c:h val="0.74153508771929821"/>
        </c:manualLayout>
      </c:layout>
      <c:pieChart>
        <c:varyColors val="1"/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413010362805467"/>
          <c:y val="0"/>
          <c:w val="0.73353815786650645"/>
          <c:h val="1"/>
        </c:manualLayout>
      </c:layout>
      <c:pieChart>
        <c:varyColors val="1"/>
        <c:dLbls>
          <c:showPercent val="1"/>
        </c:dLbls>
        <c:firstSliceAng val="0"/>
      </c:pieChart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ctr"/>
            <c:showVal val="1"/>
            <c:showLeaderLines val="1"/>
          </c:dLbls>
          <c:val>
            <c:numRef>
              <c:f>Лист1!$B$14:$B$16</c:f>
              <c:numCache>
                <c:formatCode>General</c:formatCode>
                <c:ptCount val="3"/>
                <c:pt idx="0">
                  <c:v>48.8</c:v>
                </c:pt>
                <c:pt idx="1">
                  <c:v>78.900000000000006</c:v>
                </c:pt>
                <c:pt idx="2">
                  <c:v>0.2</c:v>
                </c:pt>
              </c:numCache>
            </c:numRef>
          </c:val>
        </c:ser>
        <c:dLbls>
          <c:showVal val="1"/>
        </c:dLbls>
        <c:firstSliceAng val="0"/>
      </c:pieChart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ctr"/>
            <c:showVal val="1"/>
            <c:showLeaderLines val="1"/>
          </c:dLbls>
          <c:val>
            <c:numRef>
              <c:f>Лист1!$B$31:$B$33</c:f>
              <c:numCache>
                <c:formatCode>General</c:formatCode>
                <c:ptCount val="3"/>
                <c:pt idx="0">
                  <c:v>50</c:v>
                </c:pt>
                <c:pt idx="1">
                  <c:v>80.2</c:v>
                </c:pt>
                <c:pt idx="2">
                  <c:v>8.9999999999999993E-3</c:v>
                </c:pt>
              </c:numCache>
            </c:numRef>
          </c:val>
        </c:ser>
        <c:dLbls>
          <c:showVal val="1"/>
        </c:dLbls>
        <c:firstSliceAng val="0"/>
      </c:pieChart>
    </c:plotArea>
    <c:plotVisOnly val="1"/>
  </c:chart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spPr>
            <a:scene3d>
              <a:camera prst="orthographicFront"/>
              <a:lightRig rig="morning" dir="t"/>
            </a:scene3d>
            <a:sp3d>
              <a:bevelT w="12700"/>
              <a:bevelB w="19050" h="95250"/>
            </a:sp3d>
          </c:spP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1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6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mtClean="0"/>
                      <a:t>1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mtClean="0"/>
                      <a:t>0,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Лист1!$A$2:$A$7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18.5</c:v>
                </c:pt>
                <c:pt idx="1">
                  <c:v>6.5</c:v>
                </c:pt>
                <c:pt idx="2">
                  <c:v>102.7</c:v>
                </c:pt>
                <c:pt idx="3">
                  <c:v>60.5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год</c:v>
                </c:pt>
              </c:strCache>
            </c:strRef>
          </c:tx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1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5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74,</a:t>
                    </a:r>
                    <a:r>
                      <a:rPr lang="ru-RU" smtClean="0"/>
                      <a:t>2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mtClean="0"/>
                      <a:t>0</a:t>
                    </a:r>
                    <a:r>
                      <a:rPr lang="en-US" smtClean="0"/>
                      <a:t>,5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mtClean="0"/>
                      <a:t>0,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Лист1!$A$2:$A$7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20.100000000000001</c:v>
                </c:pt>
                <c:pt idx="1">
                  <c:v>6.2</c:v>
                </c:pt>
                <c:pt idx="2">
                  <c:v>80.900000000000006</c:v>
                </c:pt>
                <c:pt idx="3">
                  <c:v>74.3</c:v>
                </c:pt>
                <c:pt idx="4">
                  <c:v>3.5</c:v>
                </c:pt>
                <c:pt idx="5">
                  <c:v>2</c:v>
                </c:pt>
              </c:numCache>
            </c:numRef>
          </c:val>
        </c:ser>
        <c:gapWidth val="75"/>
        <c:axId val="153973120"/>
        <c:axId val="153975040"/>
      </c:barChart>
      <c:catAx>
        <c:axId val="153973120"/>
        <c:scaling>
          <c:orientation val="minMax"/>
        </c:scaling>
        <c:axPos val="b"/>
        <c:majorTickMark val="none"/>
        <c:tickLblPos val="none"/>
        <c:crossAx val="153975040"/>
        <c:crosses val="autoZero"/>
        <c:auto val="1"/>
        <c:lblAlgn val="ctr"/>
        <c:lblOffset val="100"/>
      </c:catAx>
      <c:valAx>
        <c:axId val="153975040"/>
        <c:scaling>
          <c:orientation val="minMax"/>
        </c:scaling>
        <c:axPos val="l"/>
        <c:majorGridlines/>
        <c:numFmt formatCode="General" sourceLinked="1"/>
        <c:majorTickMark val="none"/>
        <c:tickLblPos val="none"/>
        <c:spPr>
          <a:ln w="9525">
            <a:noFill/>
          </a:ln>
        </c:spPr>
        <c:crossAx val="1539731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5779527559055173E-2"/>
          <c:y val="8.8486664587860725E-2"/>
          <c:w val="0.36051312335958086"/>
          <c:h val="0.10790488382806197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51480282022127921"/>
          <c:y val="7.4225979948424683E-2"/>
          <c:w val="0.48519717977872084"/>
          <c:h val="0.888462895737267"/>
        </c:manualLayout>
      </c:layout>
      <c:barChart>
        <c:barDir val="bar"/>
        <c:grouping val="clustered"/>
        <c:ser>
          <c:idx val="0"/>
          <c:order val="0"/>
          <c:tx>
            <c:strRef>
              <c:f>'Лист1'!$B$1</c:f>
              <c:strCache>
                <c:ptCount val="1"/>
                <c:pt idx="0">
                  <c:v>Исполнение 2019 год</c:v>
                </c:pt>
              </c:strCache>
            </c:strRef>
          </c:tx>
          <c:dLbls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mtClean="0"/>
                      <a:t>85,</a:t>
                    </a:r>
                    <a:r>
                      <a:rPr lang="en-US" smtClean="0"/>
                      <a:t>0</a:t>
                    </a:r>
                    <a:endParaRPr lang="en-US"/>
                  </a:p>
                </c:rich>
              </c:tx>
              <c:showVal val="1"/>
            </c:dLbl>
            <c:dLbl>
              <c:idx val="9"/>
              <c:layout>
                <c:manualLayout>
                  <c:x val="1.0035772052282647E-2"/>
                  <c:y val="1.975294816639758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42,2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>
                    <a:latin typeface="Cambria Math" pitchFamily="18" charset="0"/>
                    <a:ea typeface="Cambria Math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'Лист1'!$A$2:$A$13</c:f>
              <c:strCache>
                <c:ptCount val="12"/>
                <c:pt idx="0">
                  <c:v>Непрограммные расходы</c:v>
                </c:pt>
                <c:pt idx="1">
                  <c:v>Управление муниципальным имуществом городского поселения Березово</c:v>
                </c:pt>
                <c:pt idx="2">
                  <c:v>Формирование комфортной потребительской среды в городском поселении Березово</c:v>
                </c:pt>
                <c:pt idx="3">
                  <c:v>Формирование современной городской среды в городском поселении Берёзово</c:v>
                </c:pt>
                <c:pt idx="4">
                  <c:v>Благоустройство территории городского поселения Берёзово</c:v>
                </c:pt>
                <c:pt idx="5">
                  <c:v>Повышения эффективности муниципального управления в г.п. Берзово</c:v>
                </c:pt>
                <c:pt idx="6">
                  <c:v>Современная транспортная система городского поселения Березово</c:v>
                </c:pt>
                <c:pt idx="7">
                  <c:v>Защита населения и территорий от чрезвычайных ситуаций, обеспечение пожарной безопасности в городском поселении Берёзово</c:v>
                </c:pt>
                <c:pt idx="8">
                  <c:v>Профилактика правонарушений и обеспечение отдельных прав граждан в городском поселении Берёзово</c:v>
                </c:pt>
                <c:pt idx="9">
                  <c:v>Жилищно-коммунальный комплекс городского поселения Березово</c:v>
                </c:pt>
                <c:pt idx="10">
                  <c:v>Содействие занятости населения в городском поселении Берёзово</c:v>
                </c:pt>
                <c:pt idx="11">
                  <c:v>Развитие культуры в городском поселении Берёзово</c:v>
                </c:pt>
              </c:strCache>
            </c:strRef>
          </c:cat>
          <c:val>
            <c:numRef>
              <c:f>'Лист1'!$B$2:$B$13</c:f>
              <c:numCache>
                <c:formatCode>General</c:formatCode>
                <c:ptCount val="12"/>
                <c:pt idx="0">
                  <c:v>3.2</c:v>
                </c:pt>
                <c:pt idx="1">
                  <c:v>5.2</c:v>
                </c:pt>
                <c:pt idx="2">
                  <c:v>0.70000000000000062</c:v>
                </c:pt>
                <c:pt idx="3">
                  <c:v>8.2000000000000011</c:v>
                </c:pt>
                <c:pt idx="4">
                  <c:v>15.6</c:v>
                </c:pt>
                <c:pt idx="5">
                  <c:v>15.5</c:v>
                </c:pt>
                <c:pt idx="6">
                  <c:v>60</c:v>
                </c:pt>
                <c:pt idx="7">
                  <c:v>1.6</c:v>
                </c:pt>
                <c:pt idx="8">
                  <c:v>3.0000000000000002E-2</c:v>
                </c:pt>
                <c:pt idx="9">
                  <c:v>32.200000000000003</c:v>
                </c:pt>
                <c:pt idx="10">
                  <c:v>6.2</c:v>
                </c:pt>
                <c:pt idx="11">
                  <c:v>1</c:v>
                </c:pt>
              </c:numCache>
            </c:numRef>
          </c:val>
        </c:ser>
        <c:ser>
          <c:idx val="1"/>
          <c:order val="1"/>
          <c:tx>
            <c:strRef>
              <c:f>'Лист1'!$C$1</c:f>
              <c:strCache>
                <c:ptCount val="1"/>
                <c:pt idx="0">
                  <c:v>Исполнение 2020 год</c:v>
                </c:pt>
              </c:strCache>
            </c:strRef>
          </c:tx>
          <c:dLbls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mtClean="0"/>
                      <a:t>61,8</a:t>
                    </a:r>
                    <a:endParaRPr lang="en-US"/>
                  </a:p>
                </c:rich>
              </c:tx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 smtClean="0"/>
                      <a:t>39</a:t>
                    </a:r>
                    <a:r>
                      <a:rPr lang="en-US" smtClean="0"/>
                      <a:t>,4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>
                    <a:latin typeface="Cambria Math" pitchFamily="18" charset="0"/>
                    <a:ea typeface="Cambria Math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'Лист1'!$A$2:$A$13</c:f>
              <c:strCache>
                <c:ptCount val="12"/>
                <c:pt idx="0">
                  <c:v>Непрограммные расходы</c:v>
                </c:pt>
                <c:pt idx="1">
                  <c:v>Управление муниципальным имуществом городского поселения Березово</c:v>
                </c:pt>
                <c:pt idx="2">
                  <c:v>Формирование комфортной потребительской среды в городском поселении Березово</c:v>
                </c:pt>
                <c:pt idx="3">
                  <c:v>Формирование современной городской среды в городском поселении Берёзово</c:v>
                </c:pt>
                <c:pt idx="4">
                  <c:v>Благоустройство территории городского поселения Берёзово</c:v>
                </c:pt>
                <c:pt idx="5">
                  <c:v>Повышения эффективности муниципального управления в г.п. Берзово</c:v>
                </c:pt>
                <c:pt idx="6">
                  <c:v>Современная транспортная система городского поселения Березово</c:v>
                </c:pt>
                <c:pt idx="7">
                  <c:v>Защита населения и территорий от чрезвычайных ситуаций, обеспечение пожарной безопасности в городском поселении Берёзово</c:v>
                </c:pt>
                <c:pt idx="8">
                  <c:v>Профилактика правонарушений и обеспечение отдельных прав граждан в городском поселении Берёзово</c:v>
                </c:pt>
                <c:pt idx="9">
                  <c:v>Жилищно-коммунальный комплекс городского поселения Березово</c:v>
                </c:pt>
                <c:pt idx="10">
                  <c:v>Содействие занятости населения в городском поселении Берёзово</c:v>
                </c:pt>
                <c:pt idx="11">
                  <c:v>Развитие культуры в городском поселении Берёзово</c:v>
                </c:pt>
              </c:strCache>
            </c:strRef>
          </c:cat>
          <c:val>
            <c:numRef>
              <c:f>'Лист1'!$C$2:$C$13</c:f>
              <c:numCache>
                <c:formatCode>General</c:formatCode>
                <c:ptCount val="12"/>
                <c:pt idx="0">
                  <c:v>2.8</c:v>
                </c:pt>
                <c:pt idx="1">
                  <c:v>10.1</c:v>
                </c:pt>
                <c:pt idx="2">
                  <c:v>1.7</c:v>
                </c:pt>
                <c:pt idx="3">
                  <c:v>21.3</c:v>
                </c:pt>
                <c:pt idx="4">
                  <c:v>32.200000000000003</c:v>
                </c:pt>
                <c:pt idx="5">
                  <c:v>0</c:v>
                </c:pt>
                <c:pt idx="6">
                  <c:v>41.8</c:v>
                </c:pt>
                <c:pt idx="7">
                  <c:v>1.4</c:v>
                </c:pt>
                <c:pt idx="8">
                  <c:v>3.0000000000000002E-2</c:v>
                </c:pt>
                <c:pt idx="9">
                  <c:v>29.4</c:v>
                </c:pt>
                <c:pt idx="10">
                  <c:v>6.2</c:v>
                </c:pt>
                <c:pt idx="11">
                  <c:v>0.5</c:v>
                </c:pt>
              </c:numCache>
            </c:numRef>
          </c:val>
        </c:ser>
        <c:dLbls>
          <c:showVal val="1"/>
        </c:dLbls>
        <c:gapWidth val="107"/>
        <c:overlap val="-16"/>
        <c:axId val="154118784"/>
        <c:axId val="154135936"/>
      </c:barChart>
      <c:catAx>
        <c:axId val="154118784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200">
                <a:latin typeface="Cambria" pitchFamily="18" charset="0"/>
              </a:defRPr>
            </a:pPr>
            <a:endParaRPr lang="ru-RU"/>
          </a:p>
        </c:txPr>
        <c:crossAx val="154135936"/>
        <c:crosses val="autoZero"/>
        <c:auto val="1"/>
        <c:lblAlgn val="ctr"/>
        <c:lblOffset val="100"/>
      </c:catAx>
      <c:valAx>
        <c:axId val="154135936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54118784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5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20"/>
      <c:rotY val="30"/>
      <c:perspective val="20"/>
    </c:view3D>
    <c:plotArea>
      <c:layout/>
      <c:pie3DChart>
        <c:varyColors val="1"/>
        <c:ser>
          <c:idx val="0"/>
          <c:order val="0"/>
          <c:explosion val="25"/>
          <c:dPt>
            <c:idx val="0"/>
            <c:explosion val="0"/>
          </c:dPt>
          <c:dLbls>
            <c:dLbl>
              <c:idx val="0"/>
              <c:layout>
                <c:manualLayout>
                  <c:x val="2.6195128645836813E-2"/>
                  <c:y val="6.1962812212784405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1,1</a:t>
                    </a:r>
                    <a:r>
                      <a:rPr lang="ru-RU" dirty="0" smtClean="0"/>
                      <a:t> млн. рублей</a:t>
                    </a:r>
                  </a:p>
                  <a:p>
                    <a:endParaRPr lang="en-US" dirty="0"/>
                  </a:p>
                </c:rich>
              </c:tx>
              <c:showVal val="1"/>
              <c:showPercent val="1"/>
            </c:dLbl>
            <c:dLbl>
              <c:idx val="1"/>
              <c:layout>
                <c:manualLayout>
                  <c:x val="0"/>
                  <c:y val="-0.52309591863530658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32,2 </a:t>
                    </a:r>
                    <a:r>
                      <a:rPr lang="ru-RU" dirty="0" smtClean="0"/>
                      <a:t>млн. рублей (96,7</a:t>
                    </a:r>
                    <a:r>
                      <a:rPr lang="en-US" dirty="0" smtClean="0"/>
                      <a:t>%</a:t>
                    </a:r>
                    <a:r>
                      <a:rPr lang="ru-RU" dirty="0" smtClean="0"/>
                      <a:t>)</a:t>
                    </a:r>
                    <a:endParaRPr lang="en-US" dirty="0"/>
                  </a:p>
                </c:rich>
              </c:tx>
              <c:showVal val="1"/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Percent val="1"/>
            <c:showLeaderLines val="1"/>
          </c:dLbls>
          <c:cat>
            <c:strRef>
              <c:f>Лист5!$G$11:$G$12</c:f>
              <c:strCache>
                <c:ptCount val="2"/>
                <c:pt idx="0">
                  <c:v>Неиспользованные ассигнования </c:v>
                </c:pt>
                <c:pt idx="1">
                  <c:v>Исполнено</c:v>
                </c:pt>
              </c:strCache>
            </c:strRef>
          </c:cat>
          <c:val>
            <c:numRef>
              <c:f>Лист5!$H$11:$H$12</c:f>
              <c:numCache>
                <c:formatCode>General</c:formatCode>
                <c:ptCount val="2"/>
                <c:pt idx="0">
                  <c:v>1.2</c:v>
                </c:pt>
                <c:pt idx="1">
                  <c:v>11.2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5686460294848592"/>
          <c:y val="0.18395683307915386"/>
          <c:w val="0.34090287436417416"/>
          <c:h val="0.58398561775964286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9A97D-4992-45F9-87ED-FEA65836F06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E639BE-F60D-45E2-ACD9-E87DA2F5A045}">
      <dgm:prSet phldrT="[Текст]"/>
      <dgm:spPr/>
      <dgm:t>
        <a:bodyPr/>
        <a:lstStyle/>
        <a:p>
          <a:r>
            <a:rPr lang="ru-RU" dirty="0"/>
            <a:t>Местные налоги (ст. 61 НК РФ)</a:t>
          </a:r>
        </a:p>
      </dgm:t>
    </dgm:pt>
    <dgm:pt modelId="{1179D418-5C9D-4AB2-B606-D984AE20872D}" type="parTrans" cxnId="{FF8FAE90-E16F-4B48-8ACA-72A39334EE3E}">
      <dgm:prSet/>
      <dgm:spPr/>
      <dgm:t>
        <a:bodyPr/>
        <a:lstStyle/>
        <a:p>
          <a:endParaRPr lang="ru-RU"/>
        </a:p>
      </dgm:t>
    </dgm:pt>
    <dgm:pt modelId="{B9D2738A-3842-4AF2-888D-C4C8B97A8EEB}" type="sibTrans" cxnId="{FF8FAE90-E16F-4B48-8ACA-72A39334EE3E}">
      <dgm:prSet/>
      <dgm:spPr/>
      <dgm:t>
        <a:bodyPr/>
        <a:lstStyle/>
        <a:p>
          <a:endParaRPr lang="ru-RU"/>
        </a:p>
      </dgm:t>
    </dgm:pt>
    <dgm:pt modelId="{D1AC4594-6CA6-486F-A052-AED329A1CB8E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/>
            <a:t>земельный налог  - 100%</a:t>
          </a:r>
        </a:p>
      </dgm:t>
    </dgm:pt>
    <dgm:pt modelId="{71FEC54F-1823-4CD1-AC5B-1ED202F9217D}" type="parTrans" cxnId="{C81D988B-9E33-4E25-922C-0ADAF70F6C25}">
      <dgm:prSet/>
      <dgm:spPr/>
      <dgm:t>
        <a:bodyPr/>
        <a:lstStyle/>
        <a:p>
          <a:endParaRPr lang="ru-RU"/>
        </a:p>
      </dgm:t>
    </dgm:pt>
    <dgm:pt modelId="{EFE7E797-9D2D-4979-86AD-7D4B8C5B8900}" type="sibTrans" cxnId="{C81D988B-9E33-4E25-922C-0ADAF70F6C25}">
      <dgm:prSet/>
      <dgm:spPr/>
      <dgm:t>
        <a:bodyPr/>
        <a:lstStyle/>
        <a:p>
          <a:endParaRPr lang="ru-RU"/>
        </a:p>
      </dgm:t>
    </dgm:pt>
    <dgm:pt modelId="{B7C33E2C-4B4C-4B5B-B5E0-84B68482D1A8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/>
            <a:t>налог на имущество - 100%</a:t>
          </a:r>
        </a:p>
      </dgm:t>
    </dgm:pt>
    <dgm:pt modelId="{2EAF50F0-D221-46E1-ABD4-BF0BEC352E35}" type="parTrans" cxnId="{B35A2A2A-E82C-4F32-B5C1-897ECBD5F533}">
      <dgm:prSet/>
      <dgm:spPr/>
      <dgm:t>
        <a:bodyPr/>
        <a:lstStyle/>
        <a:p>
          <a:endParaRPr lang="ru-RU"/>
        </a:p>
      </dgm:t>
    </dgm:pt>
    <dgm:pt modelId="{AB971916-4E5D-44B9-8128-F28F4FC13FEA}" type="sibTrans" cxnId="{B35A2A2A-E82C-4F32-B5C1-897ECBD5F533}">
      <dgm:prSet/>
      <dgm:spPr/>
      <dgm:t>
        <a:bodyPr/>
        <a:lstStyle/>
        <a:p>
          <a:endParaRPr lang="ru-RU"/>
        </a:p>
      </dgm:t>
    </dgm:pt>
    <dgm:pt modelId="{E6119D02-B3C9-4726-9FFE-01672C5D8528}">
      <dgm:prSet phldrT="[Текст]"/>
      <dgm:spPr/>
      <dgm:t>
        <a:bodyPr/>
        <a:lstStyle/>
        <a:p>
          <a:r>
            <a:rPr lang="ru-RU" dirty="0"/>
            <a:t>Федеральные </a:t>
          </a:r>
          <a:r>
            <a:rPr lang="ru-RU" dirty="0" smtClean="0"/>
            <a:t> и региональные налоги </a:t>
          </a:r>
          <a:r>
            <a:rPr lang="ru-RU" dirty="0"/>
            <a:t>и сборы (ст. 61 НК РФ)</a:t>
          </a:r>
        </a:p>
      </dgm:t>
    </dgm:pt>
    <dgm:pt modelId="{8C7990F2-4F72-4BA9-89E7-8B2AAA28B929}" type="parTrans" cxnId="{8FF0C0EA-4E2F-47D0-B52F-1E22BE132004}">
      <dgm:prSet/>
      <dgm:spPr/>
      <dgm:t>
        <a:bodyPr/>
        <a:lstStyle/>
        <a:p>
          <a:endParaRPr lang="ru-RU"/>
        </a:p>
      </dgm:t>
    </dgm:pt>
    <dgm:pt modelId="{49149C86-019E-42C0-95F1-ABFF0C4E352B}" type="sibTrans" cxnId="{8FF0C0EA-4E2F-47D0-B52F-1E22BE132004}">
      <dgm:prSet/>
      <dgm:spPr/>
      <dgm:t>
        <a:bodyPr/>
        <a:lstStyle/>
        <a:p>
          <a:endParaRPr lang="ru-RU"/>
        </a:p>
      </dgm:t>
    </dgm:pt>
    <dgm:pt modelId="{20B22DFD-C794-44F5-9B55-FBA777EA6C0E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налог на доходы ФЛ - 10%</a:t>
          </a:r>
        </a:p>
      </dgm:t>
    </dgm:pt>
    <dgm:pt modelId="{0214791C-4760-4135-9190-19957FEA0A55}" type="parTrans" cxnId="{AE0BC8D9-5D7E-4635-B5DD-22DF6CEF410A}">
      <dgm:prSet/>
      <dgm:spPr/>
      <dgm:t>
        <a:bodyPr/>
        <a:lstStyle/>
        <a:p>
          <a:endParaRPr lang="ru-RU"/>
        </a:p>
      </dgm:t>
    </dgm:pt>
    <dgm:pt modelId="{07718EEE-8EBB-41D5-B48E-E3A9F025F51A}" type="sibTrans" cxnId="{AE0BC8D9-5D7E-4635-B5DD-22DF6CEF410A}">
      <dgm:prSet/>
      <dgm:spPr/>
      <dgm:t>
        <a:bodyPr/>
        <a:lstStyle/>
        <a:p>
          <a:endParaRPr lang="ru-RU"/>
        </a:p>
      </dgm:t>
    </dgm:pt>
    <dgm:pt modelId="{F2883031-B584-47E0-81A7-DF15433B3C0E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ЕСХН - 50%</a:t>
          </a:r>
        </a:p>
      </dgm:t>
    </dgm:pt>
    <dgm:pt modelId="{D5AA66C5-6F55-49DB-9934-9A66E490F7EC}" type="parTrans" cxnId="{A1D704A8-A6A0-4CDE-AC06-AA07E0E35FB5}">
      <dgm:prSet/>
      <dgm:spPr/>
      <dgm:t>
        <a:bodyPr/>
        <a:lstStyle/>
        <a:p>
          <a:endParaRPr lang="ru-RU"/>
        </a:p>
      </dgm:t>
    </dgm:pt>
    <dgm:pt modelId="{308B290F-DDE0-4329-8622-D864010B016F}" type="sibTrans" cxnId="{A1D704A8-A6A0-4CDE-AC06-AA07E0E35FB5}">
      <dgm:prSet/>
      <dgm:spPr/>
      <dgm:t>
        <a:bodyPr/>
        <a:lstStyle/>
        <a:p>
          <a:endParaRPr lang="ru-RU"/>
        </a:p>
      </dgm:t>
    </dgm:pt>
    <dgm:pt modelId="{BE71A086-B51F-4A11-AC50-211B9EEBC982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госпошлина за совершение нотариальных действий - 100%</a:t>
          </a:r>
        </a:p>
      </dgm:t>
    </dgm:pt>
    <dgm:pt modelId="{C7EF2E24-6D07-4E4E-B2C9-1E74A38DE4F7}" type="parTrans" cxnId="{4CADF48B-F8BF-4CCC-B8EA-A3F441E0A596}">
      <dgm:prSet/>
      <dgm:spPr/>
      <dgm:t>
        <a:bodyPr/>
        <a:lstStyle/>
        <a:p>
          <a:endParaRPr lang="ru-RU"/>
        </a:p>
      </dgm:t>
    </dgm:pt>
    <dgm:pt modelId="{38D943FF-606F-4E47-BD8F-A5B04B3DB832}" type="sibTrans" cxnId="{4CADF48B-F8BF-4CCC-B8EA-A3F441E0A596}">
      <dgm:prSet/>
      <dgm:spPr/>
      <dgm:t>
        <a:bodyPr/>
        <a:lstStyle/>
        <a:p>
          <a:endParaRPr lang="ru-RU"/>
        </a:p>
      </dgm:t>
    </dgm:pt>
    <dgm:pt modelId="{C47A3B4A-6F27-4F04-ADB9-D4FD37CD1EB8}">
      <dgm:prSet/>
      <dgm:spPr/>
      <dgm:t>
        <a:bodyPr/>
        <a:lstStyle/>
        <a:p>
          <a:r>
            <a:rPr lang="ru-RU" dirty="0"/>
            <a:t>Акцизы на нефтепродукты</a:t>
          </a:r>
        </a:p>
      </dgm:t>
    </dgm:pt>
    <dgm:pt modelId="{C37109EE-4132-4D9B-8492-A8EC87E6C483}" type="parTrans" cxnId="{C7C0E1F2-721F-49F1-8B4C-7EBA45AA511D}">
      <dgm:prSet/>
      <dgm:spPr/>
      <dgm:t>
        <a:bodyPr/>
        <a:lstStyle/>
        <a:p>
          <a:endParaRPr lang="ru-RU"/>
        </a:p>
      </dgm:t>
    </dgm:pt>
    <dgm:pt modelId="{0B9840AB-A2BA-44E1-9A70-873B4C3113C2}" type="sibTrans" cxnId="{C7C0E1F2-721F-49F1-8B4C-7EBA45AA511D}">
      <dgm:prSet/>
      <dgm:spPr/>
      <dgm:t>
        <a:bodyPr/>
        <a:lstStyle/>
        <a:p>
          <a:endParaRPr lang="ru-RU"/>
        </a:p>
      </dgm:t>
    </dgm:pt>
    <dgm:pt modelId="{5E89313F-EA5E-4ED2-AB37-36D4DF12E2A4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Транспортный налог – 4%</a:t>
          </a:r>
          <a:endParaRPr lang="ru-RU" dirty="0"/>
        </a:p>
      </dgm:t>
    </dgm:pt>
    <dgm:pt modelId="{85E19964-2927-4208-80AC-DD14AAD1CC67}" type="parTrans" cxnId="{8E4991AD-7B96-42C5-A153-7E5EBC30AB28}">
      <dgm:prSet/>
      <dgm:spPr/>
    </dgm:pt>
    <dgm:pt modelId="{D38B2851-2CDD-4E1B-8AFC-6F50A54F0021}" type="sibTrans" cxnId="{8E4991AD-7B96-42C5-A153-7E5EBC30AB28}">
      <dgm:prSet/>
      <dgm:spPr/>
    </dgm:pt>
    <dgm:pt modelId="{09811AF0-6E13-4EBF-92A8-F94AD7266BA8}" type="pres">
      <dgm:prSet presAssocID="{1489A97D-4992-45F9-87ED-FEA65836F06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A9337B-A21E-44A1-927A-8E6A8685B54D}" type="pres">
      <dgm:prSet presAssocID="{F1E639BE-F60D-45E2-ACD9-E87DA2F5A045}" presName="linNode" presStyleCnt="0"/>
      <dgm:spPr/>
    </dgm:pt>
    <dgm:pt modelId="{0BE98549-FBA3-4FEA-80D1-6DF60CE0D4D4}" type="pres">
      <dgm:prSet presAssocID="{F1E639BE-F60D-45E2-ACD9-E87DA2F5A045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7050C2-0676-4F70-8128-C02D9F6741DB}" type="pres">
      <dgm:prSet presAssocID="{F1E639BE-F60D-45E2-ACD9-E87DA2F5A045}" presName="descendantText" presStyleLbl="alignAccFollowNode1" presStyleIdx="0" presStyleCnt="2" custLinFactNeighborX="15562" custLinFactNeighborY="-46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B564B1-BAE4-4859-BE97-28927B2FD722}" type="pres">
      <dgm:prSet presAssocID="{B9D2738A-3842-4AF2-888D-C4C8B97A8EEB}" presName="sp" presStyleCnt="0"/>
      <dgm:spPr/>
    </dgm:pt>
    <dgm:pt modelId="{2C42A569-3850-459A-B4BD-4A45B9E1B3C3}" type="pres">
      <dgm:prSet presAssocID="{E6119D02-B3C9-4726-9FFE-01672C5D8528}" presName="linNode" presStyleCnt="0"/>
      <dgm:spPr/>
    </dgm:pt>
    <dgm:pt modelId="{2B5C14AC-AF88-458C-8C4A-CD8060C1C2B5}" type="pres">
      <dgm:prSet presAssocID="{E6119D02-B3C9-4726-9FFE-01672C5D8528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F24EA9-51D9-4029-BB96-47EF018A4BCD}" type="pres">
      <dgm:prSet presAssocID="{E6119D02-B3C9-4726-9FFE-01672C5D8528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9C0946-C2B7-4B70-9DEF-3BC36B8EC721}" type="pres">
      <dgm:prSet presAssocID="{49149C86-019E-42C0-95F1-ABFF0C4E352B}" presName="sp" presStyleCnt="0"/>
      <dgm:spPr/>
    </dgm:pt>
    <dgm:pt modelId="{CD1C5355-FF33-46BF-9C97-B3A06FDA05D7}" type="pres">
      <dgm:prSet presAssocID="{C47A3B4A-6F27-4F04-ADB9-D4FD37CD1EB8}" presName="linNode" presStyleCnt="0"/>
      <dgm:spPr/>
    </dgm:pt>
    <dgm:pt modelId="{66A95063-CD1A-4B36-96CB-3C613407AB61}" type="pres">
      <dgm:prSet presAssocID="{C47A3B4A-6F27-4F04-ADB9-D4FD37CD1EB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F0C0EA-4E2F-47D0-B52F-1E22BE132004}" srcId="{1489A97D-4992-45F9-87ED-FEA65836F068}" destId="{E6119D02-B3C9-4726-9FFE-01672C5D8528}" srcOrd="1" destOrd="0" parTransId="{8C7990F2-4F72-4BA9-89E7-8B2AAA28B929}" sibTransId="{49149C86-019E-42C0-95F1-ABFF0C4E352B}"/>
    <dgm:cxn modelId="{C81D988B-9E33-4E25-922C-0ADAF70F6C25}" srcId="{F1E639BE-F60D-45E2-ACD9-E87DA2F5A045}" destId="{D1AC4594-6CA6-486F-A052-AED329A1CB8E}" srcOrd="0" destOrd="0" parTransId="{71FEC54F-1823-4CD1-AC5B-1ED202F9217D}" sibTransId="{EFE7E797-9D2D-4979-86AD-7D4B8C5B8900}"/>
    <dgm:cxn modelId="{C275F569-7840-43C1-84FD-50B935A1B0E8}" type="presOf" srcId="{F2883031-B584-47E0-81A7-DF15433B3C0E}" destId="{2EF24EA9-51D9-4029-BB96-47EF018A4BCD}" srcOrd="0" destOrd="1" presId="urn:microsoft.com/office/officeart/2005/8/layout/vList5"/>
    <dgm:cxn modelId="{AE0BC8D9-5D7E-4635-B5DD-22DF6CEF410A}" srcId="{E6119D02-B3C9-4726-9FFE-01672C5D8528}" destId="{20B22DFD-C794-44F5-9B55-FBA777EA6C0E}" srcOrd="0" destOrd="0" parTransId="{0214791C-4760-4135-9190-19957FEA0A55}" sibTransId="{07718EEE-8EBB-41D5-B48E-E3A9F025F51A}"/>
    <dgm:cxn modelId="{35A80E93-41C1-49DA-A879-ADE2E1D53BEF}" type="presOf" srcId="{BE71A086-B51F-4A11-AC50-211B9EEBC982}" destId="{2EF24EA9-51D9-4029-BB96-47EF018A4BCD}" srcOrd="0" destOrd="3" presId="urn:microsoft.com/office/officeart/2005/8/layout/vList5"/>
    <dgm:cxn modelId="{FF8FAE90-E16F-4B48-8ACA-72A39334EE3E}" srcId="{1489A97D-4992-45F9-87ED-FEA65836F068}" destId="{F1E639BE-F60D-45E2-ACD9-E87DA2F5A045}" srcOrd="0" destOrd="0" parTransId="{1179D418-5C9D-4AB2-B606-D984AE20872D}" sibTransId="{B9D2738A-3842-4AF2-888D-C4C8B97A8EEB}"/>
    <dgm:cxn modelId="{C24A7F03-06CF-42D9-BBF4-817CF5315B21}" type="presOf" srcId="{B7C33E2C-4B4C-4B5B-B5E0-84B68482D1A8}" destId="{737050C2-0676-4F70-8128-C02D9F6741DB}" srcOrd="0" destOrd="1" presId="urn:microsoft.com/office/officeart/2005/8/layout/vList5"/>
    <dgm:cxn modelId="{A05DCB56-C7A3-4386-A4E5-CBFC069BC3B0}" type="presOf" srcId="{E6119D02-B3C9-4726-9FFE-01672C5D8528}" destId="{2B5C14AC-AF88-458C-8C4A-CD8060C1C2B5}" srcOrd="0" destOrd="0" presId="urn:microsoft.com/office/officeart/2005/8/layout/vList5"/>
    <dgm:cxn modelId="{C7C0E1F2-721F-49F1-8B4C-7EBA45AA511D}" srcId="{1489A97D-4992-45F9-87ED-FEA65836F068}" destId="{C47A3B4A-6F27-4F04-ADB9-D4FD37CD1EB8}" srcOrd="2" destOrd="0" parTransId="{C37109EE-4132-4D9B-8492-A8EC87E6C483}" sibTransId="{0B9840AB-A2BA-44E1-9A70-873B4C3113C2}"/>
    <dgm:cxn modelId="{ADAF8D99-6634-4752-8DBF-D1D45F271F59}" type="presOf" srcId="{C47A3B4A-6F27-4F04-ADB9-D4FD37CD1EB8}" destId="{66A95063-CD1A-4B36-96CB-3C613407AB61}" srcOrd="0" destOrd="0" presId="urn:microsoft.com/office/officeart/2005/8/layout/vList5"/>
    <dgm:cxn modelId="{B35A2A2A-E82C-4F32-B5C1-897ECBD5F533}" srcId="{F1E639BE-F60D-45E2-ACD9-E87DA2F5A045}" destId="{B7C33E2C-4B4C-4B5B-B5E0-84B68482D1A8}" srcOrd="1" destOrd="0" parTransId="{2EAF50F0-D221-46E1-ABD4-BF0BEC352E35}" sibTransId="{AB971916-4E5D-44B9-8128-F28F4FC13FEA}"/>
    <dgm:cxn modelId="{CF267B85-56A9-4CC5-B1F4-9255F4028B35}" type="presOf" srcId="{F1E639BE-F60D-45E2-ACD9-E87DA2F5A045}" destId="{0BE98549-FBA3-4FEA-80D1-6DF60CE0D4D4}" srcOrd="0" destOrd="0" presId="urn:microsoft.com/office/officeart/2005/8/layout/vList5"/>
    <dgm:cxn modelId="{8E4991AD-7B96-42C5-A153-7E5EBC30AB28}" srcId="{E6119D02-B3C9-4726-9FFE-01672C5D8528}" destId="{5E89313F-EA5E-4ED2-AB37-36D4DF12E2A4}" srcOrd="2" destOrd="0" parTransId="{85E19964-2927-4208-80AC-DD14AAD1CC67}" sibTransId="{D38B2851-2CDD-4E1B-8AFC-6F50A54F0021}"/>
    <dgm:cxn modelId="{4CADF48B-F8BF-4CCC-B8EA-A3F441E0A596}" srcId="{E6119D02-B3C9-4726-9FFE-01672C5D8528}" destId="{BE71A086-B51F-4A11-AC50-211B9EEBC982}" srcOrd="3" destOrd="0" parTransId="{C7EF2E24-6D07-4E4E-B2C9-1E74A38DE4F7}" sibTransId="{38D943FF-606F-4E47-BD8F-A5B04B3DB832}"/>
    <dgm:cxn modelId="{AA9CED35-4E9F-44A6-963E-2173A5D6CA51}" type="presOf" srcId="{20B22DFD-C794-44F5-9B55-FBA777EA6C0E}" destId="{2EF24EA9-51D9-4029-BB96-47EF018A4BCD}" srcOrd="0" destOrd="0" presId="urn:microsoft.com/office/officeart/2005/8/layout/vList5"/>
    <dgm:cxn modelId="{4F0FC8D3-180D-4F6F-88E6-2CFEE2A968BE}" type="presOf" srcId="{5E89313F-EA5E-4ED2-AB37-36D4DF12E2A4}" destId="{2EF24EA9-51D9-4029-BB96-47EF018A4BCD}" srcOrd="0" destOrd="2" presId="urn:microsoft.com/office/officeart/2005/8/layout/vList5"/>
    <dgm:cxn modelId="{A03BEE2D-D523-4C6F-BB3A-A57AABDEFDE6}" type="presOf" srcId="{D1AC4594-6CA6-486F-A052-AED329A1CB8E}" destId="{737050C2-0676-4F70-8128-C02D9F6741DB}" srcOrd="0" destOrd="0" presId="urn:microsoft.com/office/officeart/2005/8/layout/vList5"/>
    <dgm:cxn modelId="{872BDF23-46B8-490A-87E6-0DB41D538CD0}" type="presOf" srcId="{1489A97D-4992-45F9-87ED-FEA65836F068}" destId="{09811AF0-6E13-4EBF-92A8-F94AD7266BA8}" srcOrd="0" destOrd="0" presId="urn:microsoft.com/office/officeart/2005/8/layout/vList5"/>
    <dgm:cxn modelId="{A1D704A8-A6A0-4CDE-AC06-AA07E0E35FB5}" srcId="{E6119D02-B3C9-4726-9FFE-01672C5D8528}" destId="{F2883031-B584-47E0-81A7-DF15433B3C0E}" srcOrd="1" destOrd="0" parTransId="{D5AA66C5-6F55-49DB-9934-9A66E490F7EC}" sibTransId="{308B290F-DDE0-4329-8622-D864010B016F}"/>
    <dgm:cxn modelId="{4897BB18-605F-4A4B-982A-8CECF8F674C4}" type="presParOf" srcId="{09811AF0-6E13-4EBF-92A8-F94AD7266BA8}" destId="{5AA9337B-A21E-44A1-927A-8E6A8685B54D}" srcOrd="0" destOrd="0" presId="urn:microsoft.com/office/officeart/2005/8/layout/vList5"/>
    <dgm:cxn modelId="{0514F81D-8151-42A8-BA5D-7588E037A6C7}" type="presParOf" srcId="{5AA9337B-A21E-44A1-927A-8E6A8685B54D}" destId="{0BE98549-FBA3-4FEA-80D1-6DF60CE0D4D4}" srcOrd="0" destOrd="0" presId="urn:microsoft.com/office/officeart/2005/8/layout/vList5"/>
    <dgm:cxn modelId="{3DA1C241-947B-4F4D-ACC5-A4DAB604C824}" type="presParOf" srcId="{5AA9337B-A21E-44A1-927A-8E6A8685B54D}" destId="{737050C2-0676-4F70-8128-C02D9F6741DB}" srcOrd="1" destOrd="0" presId="urn:microsoft.com/office/officeart/2005/8/layout/vList5"/>
    <dgm:cxn modelId="{FD801413-9B27-4DE2-AB14-86A447849494}" type="presParOf" srcId="{09811AF0-6E13-4EBF-92A8-F94AD7266BA8}" destId="{CFB564B1-BAE4-4859-BE97-28927B2FD722}" srcOrd="1" destOrd="0" presId="urn:microsoft.com/office/officeart/2005/8/layout/vList5"/>
    <dgm:cxn modelId="{647B597D-E2A8-40E1-9D0A-EFEFC54EEEA7}" type="presParOf" srcId="{09811AF0-6E13-4EBF-92A8-F94AD7266BA8}" destId="{2C42A569-3850-459A-B4BD-4A45B9E1B3C3}" srcOrd="2" destOrd="0" presId="urn:microsoft.com/office/officeart/2005/8/layout/vList5"/>
    <dgm:cxn modelId="{701A600D-77F6-4D16-AD42-5A7959679366}" type="presParOf" srcId="{2C42A569-3850-459A-B4BD-4A45B9E1B3C3}" destId="{2B5C14AC-AF88-458C-8C4A-CD8060C1C2B5}" srcOrd="0" destOrd="0" presId="urn:microsoft.com/office/officeart/2005/8/layout/vList5"/>
    <dgm:cxn modelId="{9EAB02E1-AF28-4496-941F-691621B86E76}" type="presParOf" srcId="{2C42A569-3850-459A-B4BD-4A45B9E1B3C3}" destId="{2EF24EA9-51D9-4029-BB96-47EF018A4BCD}" srcOrd="1" destOrd="0" presId="urn:microsoft.com/office/officeart/2005/8/layout/vList5"/>
    <dgm:cxn modelId="{F39FE2FB-5A2F-474A-AB34-A8C822129F98}" type="presParOf" srcId="{09811AF0-6E13-4EBF-92A8-F94AD7266BA8}" destId="{3C9C0946-C2B7-4B70-9DEF-3BC36B8EC721}" srcOrd="3" destOrd="0" presId="urn:microsoft.com/office/officeart/2005/8/layout/vList5"/>
    <dgm:cxn modelId="{94347458-8866-4E59-9E3D-53E19BE806AC}" type="presParOf" srcId="{09811AF0-6E13-4EBF-92A8-F94AD7266BA8}" destId="{CD1C5355-FF33-46BF-9C97-B3A06FDA05D7}" srcOrd="4" destOrd="0" presId="urn:microsoft.com/office/officeart/2005/8/layout/vList5"/>
    <dgm:cxn modelId="{1EEF2E70-5294-44BF-B17B-784DC53AC1CB}" type="presParOf" srcId="{CD1C5355-FF33-46BF-9C97-B3A06FDA05D7}" destId="{66A95063-CD1A-4B36-96CB-3C613407AB6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7A1D55-178F-4C3E-B236-28089270278A}" type="doc">
      <dgm:prSet loTypeId="urn:microsoft.com/office/officeart/2005/8/layout/hProcess9" loCatId="process" qsTypeId="urn:microsoft.com/office/officeart/2005/8/quickstyle/3d3" qsCatId="3D" csTypeId="urn:microsoft.com/office/officeart/2005/8/colors/accent1_2" csCatId="accent1" phldr="1"/>
      <dgm:spPr/>
    </dgm:pt>
    <dgm:pt modelId="{E9A03675-BB8C-4FAA-9208-0E00DDBFC062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Исполнено – 39,4 млн. рублей (82,8%)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EDF3454-E261-4E96-9502-82C6729B767A}" type="parTrans" cxnId="{3FFC1326-3B13-491D-93AE-8E99479D5B5C}">
      <dgm:prSet/>
      <dgm:spPr/>
      <dgm:t>
        <a:bodyPr/>
        <a:lstStyle/>
        <a:p>
          <a:endParaRPr lang="ru-RU"/>
        </a:p>
      </dgm:t>
    </dgm:pt>
    <dgm:pt modelId="{33B93CA6-D37B-49C5-AF6B-E65EE8529325}" type="sibTrans" cxnId="{3FFC1326-3B13-491D-93AE-8E99479D5B5C}">
      <dgm:prSet/>
      <dgm:spPr/>
      <dgm:t>
        <a:bodyPr/>
        <a:lstStyle/>
        <a:p>
          <a:endParaRPr lang="ru-RU"/>
        </a:p>
      </dgm:t>
    </dgm:pt>
    <dgm:pt modelId="{2D27E68D-AED6-436F-A8DF-9E06014EA374}" type="pres">
      <dgm:prSet presAssocID="{EA7A1D55-178F-4C3E-B236-28089270278A}" presName="CompostProcess" presStyleCnt="0">
        <dgm:presLayoutVars>
          <dgm:dir/>
          <dgm:resizeHandles val="exact"/>
        </dgm:presLayoutVars>
      </dgm:prSet>
      <dgm:spPr/>
    </dgm:pt>
    <dgm:pt modelId="{30BF828D-1F95-4A5D-814F-9E5810BD5A86}" type="pres">
      <dgm:prSet presAssocID="{EA7A1D55-178F-4C3E-B236-28089270278A}" presName="arrow" presStyleLbl="bgShp" presStyleIdx="0" presStyleCnt="1" custLinFactNeighborX="-4987" custLinFactNeighborY="-16667"/>
      <dgm:spPr>
        <a:solidFill>
          <a:srgbClr val="00CC00"/>
        </a:solidFill>
      </dgm:spPr>
    </dgm:pt>
    <dgm:pt modelId="{27899050-2D7D-41AC-BA6C-9989F347D090}" type="pres">
      <dgm:prSet presAssocID="{EA7A1D55-178F-4C3E-B236-28089270278A}" presName="linearProcess" presStyleCnt="0"/>
      <dgm:spPr/>
    </dgm:pt>
    <dgm:pt modelId="{F311291C-D985-4B0C-A008-555469D49AF4}" type="pres">
      <dgm:prSet presAssocID="{E9A03675-BB8C-4FAA-9208-0E00DDBFC062}" presName="textNode" presStyleLbl="node1" presStyleIdx="0" presStyleCnt="1" custScaleX="113030" custLinFactNeighborX="-11096" custLinFactNeighborY="743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A0E7FE-118D-47DA-B09E-11A7392C0180}" type="presOf" srcId="{EA7A1D55-178F-4C3E-B236-28089270278A}" destId="{2D27E68D-AED6-436F-A8DF-9E06014EA374}" srcOrd="0" destOrd="0" presId="urn:microsoft.com/office/officeart/2005/8/layout/hProcess9"/>
    <dgm:cxn modelId="{3FFC1326-3B13-491D-93AE-8E99479D5B5C}" srcId="{EA7A1D55-178F-4C3E-B236-28089270278A}" destId="{E9A03675-BB8C-4FAA-9208-0E00DDBFC062}" srcOrd="0" destOrd="0" parTransId="{5EDF3454-E261-4E96-9502-82C6729B767A}" sibTransId="{33B93CA6-D37B-49C5-AF6B-E65EE8529325}"/>
    <dgm:cxn modelId="{355CDAE9-2527-4DA6-996A-49E9F4F0D131}" type="presOf" srcId="{E9A03675-BB8C-4FAA-9208-0E00DDBFC062}" destId="{F311291C-D985-4B0C-A008-555469D49AF4}" srcOrd="0" destOrd="0" presId="urn:microsoft.com/office/officeart/2005/8/layout/hProcess9"/>
    <dgm:cxn modelId="{51381AC2-B7BA-4290-A0D2-89BD91CC2874}" type="presParOf" srcId="{2D27E68D-AED6-436F-A8DF-9E06014EA374}" destId="{30BF828D-1F95-4A5D-814F-9E5810BD5A86}" srcOrd="0" destOrd="0" presId="urn:microsoft.com/office/officeart/2005/8/layout/hProcess9"/>
    <dgm:cxn modelId="{86DA36B3-F7F9-4EFC-9583-DE16379C757E}" type="presParOf" srcId="{2D27E68D-AED6-436F-A8DF-9E06014EA374}" destId="{27899050-2D7D-41AC-BA6C-9989F347D090}" srcOrd="1" destOrd="0" presId="urn:microsoft.com/office/officeart/2005/8/layout/hProcess9"/>
    <dgm:cxn modelId="{A515A054-4C9C-40B5-ABF5-CE4C642D8663}" type="presParOf" srcId="{27899050-2D7D-41AC-BA6C-9989F347D090}" destId="{F311291C-D985-4B0C-A008-555469D49AF4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330444-FC1B-43AB-B907-A5BF96C715A8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AC709D4-3C46-46A1-BFB6-2B1F28C61358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Направление расходов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A030B51-F41F-4DF7-AAEE-8562B6394F9B}" type="parTrans" cxnId="{5CD0B0B7-09F1-4FAA-AAC2-E64EFB733693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844EE8E9-8F08-4D39-9222-7EC7BF0309FF}" type="sibTrans" cxnId="{5CD0B0B7-09F1-4FAA-AAC2-E64EFB733693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43174E27-6631-4145-ABD8-10CEEBC299E0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На возмещение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недополученных доходов организациям предоставляющим населению коммунальные услуги (тепло, водоснабжение), жилищные услуги (</a:t>
          </a:r>
          <a:r>
            <a:rPr lang="ru-RU" sz="1400" dirty="0" smtClean="0">
              <a:effectLst/>
              <a:latin typeface="Times New Roman" pitchFamily="18" charset="0"/>
              <a:cs typeface="Times New Roman" pitchFamily="18" charset="0"/>
            </a:rPr>
            <a:t>услуг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бани)                      –26,9 млн. рублей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4F53ADD-E2C4-4F6E-96A8-F5456F75D3D4}" type="parTrans" cxnId="{0F3DC8B8-FCAF-4FE8-A212-8A5E164129BA}">
      <dgm:prSet/>
      <dgm:spPr/>
      <dgm:t>
        <a:bodyPr/>
        <a:lstStyle/>
        <a:p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E7692B0-9019-4BBE-8AF4-884BD0D8EDBD}" type="sibTrans" cxnId="{0F3DC8B8-FCAF-4FE8-A212-8A5E164129BA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E1DC548D-1C4E-4BDC-92E3-87B72AC24B42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Создание условий для обеспечения качественными коммунальными услугами (подготовка систем к ОЗП)         – 10,4 млн. рублей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45995C4-3A8C-46C5-81C4-7AFDFF17DECA}" type="parTrans" cxnId="{6BB9D24B-6891-45E5-B884-63657575BECA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84942214-8530-45E3-B3E1-AEFA5677891C}" type="sibTrans" cxnId="{6BB9D24B-6891-45E5-B884-63657575BECA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951176A3-C892-4C14-8549-AA171BE78F59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Создание условий для качественного содержания муниципального жилищного фонда – 2,0 млн. рублей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5B1FBA8C-5FD8-4E63-BF19-B9ECB20CEAE5}" type="parTrans" cxnId="{1BF6B663-30AB-4BB1-B958-46AAAB993AB5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11916AC5-8605-4822-A738-125EFD5765A1}" type="sibTrans" cxnId="{1BF6B663-30AB-4BB1-B958-46AAAB993AB5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8CF4ADCA-D13A-419D-807B-DFE9E5F20D2D}" type="pres">
      <dgm:prSet presAssocID="{56330444-FC1B-43AB-B907-A5BF96C715A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93F1C73-C19F-4008-B6D5-B443D7A65DA0}" type="pres">
      <dgm:prSet presAssocID="{3AC709D4-3C46-46A1-BFB6-2B1F28C61358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5A7E04C-D57F-4D69-84C9-C0F3CB316BC2}" type="pres">
      <dgm:prSet presAssocID="{3AC709D4-3C46-46A1-BFB6-2B1F28C61358}" presName="rootComposite1" presStyleCnt="0"/>
      <dgm:spPr/>
      <dgm:t>
        <a:bodyPr/>
        <a:lstStyle/>
        <a:p>
          <a:endParaRPr lang="ru-RU"/>
        </a:p>
      </dgm:t>
    </dgm:pt>
    <dgm:pt modelId="{45073A8E-31EC-42B7-9B43-D410C61EDE89}" type="pres">
      <dgm:prSet presAssocID="{3AC709D4-3C46-46A1-BFB6-2B1F28C6135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75C998-067D-48F0-84E5-14CB49CA897F}" type="pres">
      <dgm:prSet presAssocID="{3AC709D4-3C46-46A1-BFB6-2B1F28C6135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3C51A83-1059-43B3-BB19-BB4DDAD164DB}" type="pres">
      <dgm:prSet presAssocID="{3AC709D4-3C46-46A1-BFB6-2B1F28C61358}" presName="hierChild2" presStyleCnt="0"/>
      <dgm:spPr/>
      <dgm:t>
        <a:bodyPr/>
        <a:lstStyle/>
        <a:p>
          <a:endParaRPr lang="ru-RU"/>
        </a:p>
      </dgm:t>
    </dgm:pt>
    <dgm:pt modelId="{EEE0DC5C-CC4E-4604-AF10-0110D6666529}" type="pres">
      <dgm:prSet presAssocID="{E4F53ADD-E2C4-4F6E-96A8-F5456F75D3D4}" presName="Name37" presStyleLbl="parChTrans1D2" presStyleIdx="0" presStyleCnt="3"/>
      <dgm:spPr/>
      <dgm:t>
        <a:bodyPr/>
        <a:lstStyle/>
        <a:p>
          <a:endParaRPr lang="ru-RU"/>
        </a:p>
      </dgm:t>
    </dgm:pt>
    <dgm:pt modelId="{98E9A54D-CD0C-4B52-8AA5-166C3EC80D03}" type="pres">
      <dgm:prSet presAssocID="{43174E27-6631-4145-ABD8-10CEEBC299E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812990D-C585-47B6-8BD0-A365C954B659}" type="pres">
      <dgm:prSet presAssocID="{43174E27-6631-4145-ABD8-10CEEBC299E0}" presName="rootComposite" presStyleCnt="0"/>
      <dgm:spPr/>
      <dgm:t>
        <a:bodyPr/>
        <a:lstStyle/>
        <a:p>
          <a:endParaRPr lang="ru-RU"/>
        </a:p>
      </dgm:t>
    </dgm:pt>
    <dgm:pt modelId="{AA0265A4-99FB-41E7-BB62-BED37F321A12}" type="pres">
      <dgm:prSet presAssocID="{43174E27-6631-4145-ABD8-10CEEBC299E0}" presName="rootText" presStyleLbl="node2" presStyleIdx="0" presStyleCnt="3" custScaleY="145606" custLinFactNeighborX="-23" custLinFactNeighborY="-183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755766-E942-4C5D-BFFE-084820A25C44}" type="pres">
      <dgm:prSet presAssocID="{43174E27-6631-4145-ABD8-10CEEBC299E0}" presName="rootConnector" presStyleLbl="node2" presStyleIdx="0" presStyleCnt="3"/>
      <dgm:spPr/>
      <dgm:t>
        <a:bodyPr/>
        <a:lstStyle/>
        <a:p>
          <a:endParaRPr lang="ru-RU"/>
        </a:p>
      </dgm:t>
    </dgm:pt>
    <dgm:pt modelId="{409F6E2F-938D-42A8-BD90-2CFD1AFCA3A5}" type="pres">
      <dgm:prSet presAssocID="{43174E27-6631-4145-ABD8-10CEEBC299E0}" presName="hierChild4" presStyleCnt="0"/>
      <dgm:spPr/>
      <dgm:t>
        <a:bodyPr/>
        <a:lstStyle/>
        <a:p>
          <a:endParaRPr lang="ru-RU"/>
        </a:p>
      </dgm:t>
    </dgm:pt>
    <dgm:pt modelId="{3B4D1E58-EB00-4DDD-ABD8-6450D9434211}" type="pres">
      <dgm:prSet presAssocID="{43174E27-6631-4145-ABD8-10CEEBC299E0}" presName="hierChild5" presStyleCnt="0"/>
      <dgm:spPr/>
      <dgm:t>
        <a:bodyPr/>
        <a:lstStyle/>
        <a:p>
          <a:endParaRPr lang="ru-RU"/>
        </a:p>
      </dgm:t>
    </dgm:pt>
    <dgm:pt modelId="{9A59A1D4-8684-448A-BCB3-87B5C21944A9}" type="pres">
      <dgm:prSet presAssocID="{145995C4-3A8C-46C5-81C4-7AFDFF17DECA}" presName="Name37" presStyleLbl="parChTrans1D2" presStyleIdx="1" presStyleCnt="3"/>
      <dgm:spPr/>
      <dgm:t>
        <a:bodyPr/>
        <a:lstStyle/>
        <a:p>
          <a:endParaRPr lang="ru-RU"/>
        </a:p>
      </dgm:t>
    </dgm:pt>
    <dgm:pt modelId="{E8E57BB0-55AB-4431-A493-FB683816CEFE}" type="pres">
      <dgm:prSet presAssocID="{E1DC548D-1C4E-4BDC-92E3-87B72AC24B42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9FE073B-505D-441C-97C2-3242F3456191}" type="pres">
      <dgm:prSet presAssocID="{E1DC548D-1C4E-4BDC-92E3-87B72AC24B42}" presName="rootComposite" presStyleCnt="0"/>
      <dgm:spPr/>
      <dgm:t>
        <a:bodyPr/>
        <a:lstStyle/>
        <a:p>
          <a:endParaRPr lang="ru-RU"/>
        </a:p>
      </dgm:t>
    </dgm:pt>
    <dgm:pt modelId="{F26D5582-373C-47AB-B70A-B8B799402E2C}" type="pres">
      <dgm:prSet presAssocID="{E1DC548D-1C4E-4BDC-92E3-87B72AC24B42}" presName="rootText" presStyleLbl="node2" presStyleIdx="1" presStyleCnt="3" custScaleY="157007" custLinFactNeighborX="-1307" custLinFactNeighborY="-183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6BEF35-A3A1-4378-8232-E84C4564AC27}" type="pres">
      <dgm:prSet presAssocID="{E1DC548D-1C4E-4BDC-92E3-87B72AC24B42}" presName="rootConnector" presStyleLbl="node2" presStyleIdx="1" presStyleCnt="3"/>
      <dgm:spPr/>
      <dgm:t>
        <a:bodyPr/>
        <a:lstStyle/>
        <a:p>
          <a:endParaRPr lang="ru-RU"/>
        </a:p>
      </dgm:t>
    </dgm:pt>
    <dgm:pt modelId="{11A8A22F-F05A-41B7-8156-5AE2D69CD14A}" type="pres">
      <dgm:prSet presAssocID="{E1DC548D-1C4E-4BDC-92E3-87B72AC24B42}" presName="hierChild4" presStyleCnt="0"/>
      <dgm:spPr/>
      <dgm:t>
        <a:bodyPr/>
        <a:lstStyle/>
        <a:p>
          <a:endParaRPr lang="ru-RU"/>
        </a:p>
      </dgm:t>
    </dgm:pt>
    <dgm:pt modelId="{DC50E08E-4D23-4A1C-B03D-0020F092FA8D}" type="pres">
      <dgm:prSet presAssocID="{E1DC548D-1C4E-4BDC-92E3-87B72AC24B42}" presName="hierChild5" presStyleCnt="0"/>
      <dgm:spPr/>
      <dgm:t>
        <a:bodyPr/>
        <a:lstStyle/>
        <a:p>
          <a:endParaRPr lang="ru-RU"/>
        </a:p>
      </dgm:t>
    </dgm:pt>
    <dgm:pt modelId="{E3878290-92DA-4595-94B8-28AEAD56204A}" type="pres">
      <dgm:prSet presAssocID="{5B1FBA8C-5FD8-4E63-BF19-B9ECB20CEAE5}" presName="Name37" presStyleLbl="parChTrans1D2" presStyleIdx="2" presStyleCnt="3"/>
      <dgm:spPr/>
      <dgm:t>
        <a:bodyPr/>
        <a:lstStyle/>
        <a:p>
          <a:endParaRPr lang="ru-RU"/>
        </a:p>
      </dgm:t>
    </dgm:pt>
    <dgm:pt modelId="{43D2EA3F-6841-4C32-B01E-F55DFB49389A}" type="pres">
      <dgm:prSet presAssocID="{951176A3-C892-4C14-8549-AA171BE78F5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89852C1-FABB-4C31-A858-5691D13B30FB}" type="pres">
      <dgm:prSet presAssocID="{951176A3-C892-4C14-8549-AA171BE78F59}" presName="rootComposite" presStyleCnt="0"/>
      <dgm:spPr/>
      <dgm:t>
        <a:bodyPr/>
        <a:lstStyle/>
        <a:p>
          <a:endParaRPr lang="ru-RU"/>
        </a:p>
      </dgm:t>
    </dgm:pt>
    <dgm:pt modelId="{7C188492-8992-4A0F-9024-2BF75E804D74}" type="pres">
      <dgm:prSet presAssocID="{951176A3-C892-4C14-8549-AA171BE78F59}" presName="rootText" presStyleLbl="node2" presStyleIdx="2" presStyleCnt="3" custScaleY="157007" custLinFactNeighborX="23" custLinFactNeighborY="-183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D2B067-1CD1-4429-9174-99CC959C5E85}" type="pres">
      <dgm:prSet presAssocID="{951176A3-C892-4C14-8549-AA171BE78F59}" presName="rootConnector" presStyleLbl="node2" presStyleIdx="2" presStyleCnt="3"/>
      <dgm:spPr/>
      <dgm:t>
        <a:bodyPr/>
        <a:lstStyle/>
        <a:p>
          <a:endParaRPr lang="ru-RU"/>
        </a:p>
      </dgm:t>
    </dgm:pt>
    <dgm:pt modelId="{093930D8-949D-478B-A246-C6AEBA05252D}" type="pres">
      <dgm:prSet presAssocID="{951176A3-C892-4C14-8549-AA171BE78F59}" presName="hierChild4" presStyleCnt="0"/>
      <dgm:spPr/>
      <dgm:t>
        <a:bodyPr/>
        <a:lstStyle/>
        <a:p>
          <a:endParaRPr lang="ru-RU"/>
        </a:p>
      </dgm:t>
    </dgm:pt>
    <dgm:pt modelId="{0A66CD1C-C2A5-46F6-92D0-542D2F371320}" type="pres">
      <dgm:prSet presAssocID="{951176A3-C892-4C14-8549-AA171BE78F59}" presName="hierChild5" presStyleCnt="0"/>
      <dgm:spPr/>
      <dgm:t>
        <a:bodyPr/>
        <a:lstStyle/>
        <a:p>
          <a:endParaRPr lang="ru-RU"/>
        </a:p>
      </dgm:t>
    </dgm:pt>
    <dgm:pt modelId="{85FF21E6-F2CD-494C-8BAA-1C6B2FEE006E}" type="pres">
      <dgm:prSet presAssocID="{3AC709D4-3C46-46A1-BFB6-2B1F28C61358}" presName="hierChild3" presStyleCnt="0"/>
      <dgm:spPr/>
      <dgm:t>
        <a:bodyPr/>
        <a:lstStyle/>
        <a:p>
          <a:endParaRPr lang="ru-RU"/>
        </a:p>
      </dgm:t>
    </dgm:pt>
  </dgm:ptLst>
  <dgm:cxnLst>
    <dgm:cxn modelId="{9A25C3FB-F8F8-477B-BA93-291854CEA749}" type="presOf" srcId="{E4F53ADD-E2C4-4F6E-96A8-F5456F75D3D4}" destId="{EEE0DC5C-CC4E-4604-AF10-0110D6666529}" srcOrd="0" destOrd="0" presId="urn:microsoft.com/office/officeart/2005/8/layout/orgChart1"/>
    <dgm:cxn modelId="{6BB9D24B-6891-45E5-B884-63657575BECA}" srcId="{3AC709D4-3C46-46A1-BFB6-2B1F28C61358}" destId="{E1DC548D-1C4E-4BDC-92E3-87B72AC24B42}" srcOrd="1" destOrd="0" parTransId="{145995C4-3A8C-46C5-81C4-7AFDFF17DECA}" sibTransId="{84942214-8530-45E3-B3E1-AEFA5677891C}"/>
    <dgm:cxn modelId="{48341AED-4910-4E28-BA20-BA2521F30D19}" type="presOf" srcId="{145995C4-3A8C-46C5-81C4-7AFDFF17DECA}" destId="{9A59A1D4-8684-448A-BCB3-87B5C21944A9}" srcOrd="0" destOrd="0" presId="urn:microsoft.com/office/officeart/2005/8/layout/orgChart1"/>
    <dgm:cxn modelId="{E1D9078B-F4A8-4ADF-B50B-ADB35110C24E}" type="presOf" srcId="{E1DC548D-1C4E-4BDC-92E3-87B72AC24B42}" destId="{F26D5582-373C-47AB-B70A-B8B799402E2C}" srcOrd="0" destOrd="0" presId="urn:microsoft.com/office/officeart/2005/8/layout/orgChart1"/>
    <dgm:cxn modelId="{775BAB2E-760D-46E6-A902-5BA242C53D8A}" type="presOf" srcId="{43174E27-6631-4145-ABD8-10CEEBC299E0}" destId="{AA0265A4-99FB-41E7-BB62-BED37F321A12}" srcOrd="0" destOrd="0" presId="urn:microsoft.com/office/officeart/2005/8/layout/orgChart1"/>
    <dgm:cxn modelId="{1BF6B663-30AB-4BB1-B958-46AAAB993AB5}" srcId="{3AC709D4-3C46-46A1-BFB6-2B1F28C61358}" destId="{951176A3-C892-4C14-8549-AA171BE78F59}" srcOrd="2" destOrd="0" parTransId="{5B1FBA8C-5FD8-4E63-BF19-B9ECB20CEAE5}" sibTransId="{11916AC5-8605-4822-A738-125EFD5765A1}"/>
    <dgm:cxn modelId="{F1ABA953-3EE2-4072-B401-E6F1CFE94FA7}" type="presOf" srcId="{43174E27-6631-4145-ABD8-10CEEBC299E0}" destId="{13755766-E942-4C5D-BFFE-084820A25C44}" srcOrd="1" destOrd="0" presId="urn:microsoft.com/office/officeart/2005/8/layout/orgChart1"/>
    <dgm:cxn modelId="{7B5426FF-509A-4EDA-BC4C-75F53FCF9200}" type="presOf" srcId="{3AC709D4-3C46-46A1-BFB6-2B1F28C61358}" destId="{F275C998-067D-48F0-84E5-14CB49CA897F}" srcOrd="1" destOrd="0" presId="urn:microsoft.com/office/officeart/2005/8/layout/orgChart1"/>
    <dgm:cxn modelId="{F646EF63-3AEE-48EB-83DD-2605586BDDCF}" type="presOf" srcId="{951176A3-C892-4C14-8549-AA171BE78F59}" destId="{7C188492-8992-4A0F-9024-2BF75E804D74}" srcOrd="0" destOrd="0" presId="urn:microsoft.com/office/officeart/2005/8/layout/orgChart1"/>
    <dgm:cxn modelId="{3458F75F-E848-48BE-B7F2-1D9C0F80E7DD}" type="presOf" srcId="{E1DC548D-1C4E-4BDC-92E3-87B72AC24B42}" destId="{096BEF35-A3A1-4378-8232-E84C4564AC27}" srcOrd="1" destOrd="0" presId="urn:microsoft.com/office/officeart/2005/8/layout/orgChart1"/>
    <dgm:cxn modelId="{5CD0B0B7-09F1-4FAA-AAC2-E64EFB733693}" srcId="{56330444-FC1B-43AB-B907-A5BF96C715A8}" destId="{3AC709D4-3C46-46A1-BFB6-2B1F28C61358}" srcOrd="0" destOrd="0" parTransId="{DA030B51-F41F-4DF7-AAEE-8562B6394F9B}" sibTransId="{844EE8E9-8F08-4D39-9222-7EC7BF0309FF}"/>
    <dgm:cxn modelId="{4D92368A-83EA-4F04-9C52-AD2F23DD7B30}" type="presOf" srcId="{3AC709D4-3C46-46A1-BFB6-2B1F28C61358}" destId="{45073A8E-31EC-42B7-9B43-D410C61EDE89}" srcOrd="0" destOrd="0" presId="urn:microsoft.com/office/officeart/2005/8/layout/orgChart1"/>
    <dgm:cxn modelId="{D0B80DE5-6226-4633-A57E-B8044B206266}" type="presOf" srcId="{951176A3-C892-4C14-8549-AA171BE78F59}" destId="{1CD2B067-1CD1-4429-9174-99CC959C5E85}" srcOrd="1" destOrd="0" presId="urn:microsoft.com/office/officeart/2005/8/layout/orgChart1"/>
    <dgm:cxn modelId="{AEA3D9B2-A17D-4522-9F3A-597FD1A8949C}" type="presOf" srcId="{5B1FBA8C-5FD8-4E63-BF19-B9ECB20CEAE5}" destId="{E3878290-92DA-4595-94B8-28AEAD56204A}" srcOrd="0" destOrd="0" presId="urn:microsoft.com/office/officeart/2005/8/layout/orgChart1"/>
    <dgm:cxn modelId="{4E4B8F93-E959-491C-9799-BB37150438BF}" type="presOf" srcId="{56330444-FC1B-43AB-B907-A5BF96C715A8}" destId="{8CF4ADCA-D13A-419D-807B-DFE9E5F20D2D}" srcOrd="0" destOrd="0" presId="urn:microsoft.com/office/officeart/2005/8/layout/orgChart1"/>
    <dgm:cxn modelId="{0F3DC8B8-FCAF-4FE8-A212-8A5E164129BA}" srcId="{3AC709D4-3C46-46A1-BFB6-2B1F28C61358}" destId="{43174E27-6631-4145-ABD8-10CEEBC299E0}" srcOrd="0" destOrd="0" parTransId="{E4F53ADD-E2C4-4F6E-96A8-F5456F75D3D4}" sibTransId="{1E7692B0-9019-4BBE-8AF4-884BD0D8EDBD}"/>
    <dgm:cxn modelId="{9D7CFC89-CBCA-457D-A233-5A6E17958873}" type="presParOf" srcId="{8CF4ADCA-D13A-419D-807B-DFE9E5F20D2D}" destId="{C93F1C73-C19F-4008-B6D5-B443D7A65DA0}" srcOrd="0" destOrd="0" presId="urn:microsoft.com/office/officeart/2005/8/layout/orgChart1"/>
    <dgm:cxn modelId="{E14918DC-311F-4AEE-A90C-4625040941A8}" type="presParOf" srcId="{C93F1C73-C19F-4008-B6D5-B443D7A65DA0}" destId="{25A7E04C-D57F-4D69-84C9-C0F3CB316BC2}" srcOrd="0" destOrd="0" presId="urn:microsoft.com/office/officeart/2005/8/layout/orgChart1"/>
    <dgm:cxn modelId="{0C10B66F-EA50-481B-A23B-FADC03934234}" type="presParOf" srcId="{25A7E04C-D57F-4D69-84C9-C0F3CB316BC2}" destId="{45073A8E-31EC-42B7-9B43-D410C61EDE89}" srcOrd="0" destOrd="0" presId="urn:microsoft.com/office/officeart/2005/8/layout/orgChart1"/>
    <dgm:cxn modelId="{7E6C25EC-A1F0-4D53-95CC-967BFBBF17A7}" type="presParOf" srcId="{25A7E04C-D57F-4D69-84C9-C0F3CB316BC2}" destId="{F275C998-067D-48F0-84E5-14CB49CA897F}" srcOrd="1" destOrd="0" presId="urn:microsoft.com/office/officeart/2005/8/layout/orgChart1"/>
    <dgm:cxn modelId="{64E3214C-034B-420E-9EB6-843ECE744CDD}" type="presParOf" srcId="{C93F1C73-C19F-4008-B6D5-B443D7A65DA0}" destId="{23C51A83-1059-43B3-BB19-BB4DDAD164DB}" srcOrd="1" destOrd="0" presId="urn:microsoft.com/office/officeart/2005/8/layout/orgChart1"/>
    <dgm:cxn modelId="{7053C67B-87FD-4985-A948-A358284A095E}" type="presParOf" srcId="{23C51A83-1059-43B3-BB19-BB4DDAD164DB}" destId="{EEE0DC5C-CC4E-4604-AF10-0110D6666529}" srcOrd="0" destOrd="0" presId="urn:microsoft.com/office/officeart/2005/8/layout/orgChart1"/>
    <dgm:cxn modelId="{38068CC0-8140-4514-B9E3-966F1AE14E13}" type="presParOf" srcId="{23C51A83-1059-43B3-BB19-BB4DDAD164DB}" destId="{98E9A54D-CD0C-4B52-8AA5-166C3EC80D03}" srcOrd="1" destOrd="0" presId="urn:microsoft.com/office/officeart/2005/8/layout/orgChart1"/>
    <dgm:cxn modelId="{592FE2EE-9A86-4616-B95C-BAA9FF595282}" type="presParOf" srcId="{98E9A54D-CD0C-4B52-8AA5-166C3EC80D03}" destId="{E812990D-C585-47B6-8BD0-A365C954B659}" srcOrd="0" destOrd="0" presId="urn:microsoft.com/office/officeart/2005/8/layout/orgChart1"/>
    <dgm:cxn modelId="{DCB2A9AE-29CD-4DD1-81BD-05EF3A61127D}" type="presParOf" srcId="{E812990D-C585-47B6-8BD0-A365C954B659}" destId="{AA0265A4-99FB-41E7-BB62-BED37F321A12}" srcOrd="0" destOrd="0" presId="urn:microsoft.com/office/officeart/2005/8/layout/orgChart1"/>
    <dgm:cxn modelId="{77DA74C5-621C-40EF-A3DC-7FBAA5322A2B}" type="presParOf" srcId="{E812990D-C585-47B6-8BD0-A365C954B659}" destId="{13755766-E942-4C5D-BFFE-084820A25C44}" srcOrd="1" destOrd="0" presId="urn:microsoft.com/office/officeart/2005/8/layout/orgChart1"/>
    <dgm:cxn modelId="{3DD7851F-3371-4085-B59D-A46C99E60003}" type="presParOf" srcId="{98E9A54D-CD0C-4B52-8AA5-166C3EC80D03}" destId="{409F6E2F-938D-42A8-BD90-2CFD1AFCA3A5}" srcOrd="1" destOrd="0" presId="urn:microsoft.com/office/officeart/2005/8/layout/orgChart1"/>
    <dgm:cxn modelId="{B3FF3B09-860F-4D04-9711-FF9D9BA566FB}" type="presParOf" srcId="{98E9A54D-CD0C-4B52-8AA5-166C3EC80D03}" destId="{3B4D1E58-EB00-4DDD-ABD8-6450D9434211}" srcOrd="2" destOrd="0" presId="urn:microsoft.com/office/officeart/2005/8/layout/orgChart1"/>
    <dgm:cxn modelId="{6F3926AE-1A70-4051-83A5-1DF8F4E0FFAC}" type="presParOf" srcId="{23C51A83-1059-43B3-BB19-BB4DDAD164DB}" destId="{9A59A1D4-8684-448A-BCB3-87B5C21944A9}" srcOrd="2" destOrd="0" presId="urn:microsoft.com/office/officeart/2005/8/layout/orgChart1"/>
    <dgm:cxn modelId="{D160D71B-A0D6-4CDC-BAE6-FB06A08AF528}" type="presParOf" srcId="{23C51A83-1059-43B3-BB19-BB4DDAD164DB}" destId="{E8E57BB0-55AB-4431-A493-FB683816CEFE}" srcOrd="3" destOrd="0" presId="urn:microsoft.com/office/officeart/2005/8/layout/orgChart1"/>
    <dgm:cxn modelId="{98A4B54D-07CA-45A5-9ED8-5F7BACF24786}" type="presParOf" srcId="{E8E57BB0-55AB-4431-A493-FB683816CEFE}" destId="{09FE073B-505D-441C-97C2-3242F3456191}" srcOrd="0" destOrd="0" presId="urn:microsoft.com/office/officeart/2005/8/layout/orgChart1"/>
    <dgm:cxn modelId="{80525F86-3E4B-46ED-ACA1-12FE976EDA12}" type="presParOf" srcId="{09FE073B-505D-441C-97C2-3242F3456191}" destId="{F26D5582-373C-47AB-B70A-B8B799402E2C}" srcOrd="0" destOrd="0" presId="urn:microsoft.com/office/officeart/2005/8/layout/orgChart1"/>
    <dgm:cxn modelId="{1454BEBC-5758-401B-AC70-6863C6B7D2DA}" type="presParOf" srcId="{09FE073B-505D-441C-97C2-3242F3456191}" destId="{096BEF35-A3A1-4378-8232-E84C4564AC27}" srcOrd="1" destOrd="0" presId="urn:microsoft.com/office/officeart/2005/8/layout/orgChart1"/>
    <dgm:cxn modelId="{0925AC2D-0E69-4FAD-9B9B-18C1494C6714}" type="presParOf" srcId="{E8E57BB0-55AB-4431-A493-FB683816CEFE}" destId="{11A8A22F-F05A-41B7-8156-5AE2D69CD14A}" srcOrd="1" destOrd="0" presId="urn:microsoft.com/office/officeart/2005/8/layout/orgChart1"/>
    <dgm:cxn modelId="{A25CC420-2AE3-4174-8081-44EEAFC5D998}" type="presParOf" srcId="{E8E57BB0-55AB-4431-A493-FB683816CEFE}" destId="{DC50E08E-4D23-4A1C-B03D-0020F092FA8D}" srcOrd="2" destOrd="0" presId="urn:microsoft.com/office/officeart/2005/8/layout/orgChart1"/>
    <dgm:cxn modelId="{CC42D155-F5F2-4FCA-8BC8-E401CFC4A802}" type="presParOf" srcId="{23C51A83-1059-43B3-BB19-BB4DDAD164DB}" destId="{E3878290-92DA-4595-94B8-28AEAD56204A}" srcOrd="4" destOrd="0" presId="urn:microsoft.com/office/officeart/2005/8/layout/orgChart1"/>
    <dgm:cxn modelId="{0EA1D212-348A-4B1E-8A9A-0B708213540C}" type="presParOf" srcId="{23C51A83-1059-43B3-BB19-BB4DDAD164DB}" destId="{43D2EA3F-6841-4C32-B01E-F55DFB49389A}" srcOrd="5" destOrd="0" presId="urn:microsoft.com/office/officeart/2005/8/layout/orgChart1"/>
    <dgm:cxn modelId="{352D0792-6AB8-466B-9AE2-3A79A979D6D7}" type="presParOf" srcId="{43D2EA3F-6841-4C32-B01E-F55DFB49389A}" destId="{D89852C1-FABB-4C31-A858-5691D13B30FB}" srcOrd="0" destOrd="0" presId="urn:microsoft.com/office/officeart/2005/8/layout/orgChart1"/>
    <dgm:cxn modelId="{713FF9A5-5B82-4699-8158-B2ED4B809780}" type="presParOf" srcId="{D89852C1-FABB-4C31-A858-5691D13B30FB}" destId="{7C188492-8992-4A0F-9024-2BF75E804D74}" srcOrd="0" destOrd="0" presId="urn:microsoft.com/office/officeart/2005/8/layout/orgChart1"/>
    <dgm:cxn modelId="{2D653ABE-C98F-4C0C-83E6-87AFAAB291FB}" type="presParOf" srcId="{D89852C1-FABB-4C31-A858-5691D13B30FB}" destId="{1CD2B067-1CD1-4429-9174-99CC959C5E85}" srcOrd="1" destOrd="0" presId="urn:microsoft.com/office/officeart/2005/8/layout/orgChart1"/>
    <dgm:cxn modelId="{61D8AC58-0967-4813-B661-6D44C09C5831}" type="presParOf" srcId="{43D2EA3F-6841-4C32-B01E-F55DFB49389A}" destId="{093930D8-949D-478B-A246-C6AEBA05252D}" srcOrd="1" destOrd="0" presId="urn:microsoft.com/office/officeart/2005/8/layout/orgChart1"/>
    <dgm:cxn modelId="{E85ADB38-1F97-4880-86FB-077E45D536F3}" type="presParOf" srcId="{43D2EA3F-6841-4C32-B01E-F55DFB49389A}" destId="{0A66CD1C-C2A5-46F6-92D0-542D2F371320}" srcOrd="2" destOrd="0" presId="urn:microsoft.com/office/officeart/2005/8/layout/orgChart1"/>
    <dgm:cxn modelId="{6DFAD77F-9418-4B52-A6B9-77537B4DB44D}" type="presParOf" srcId="{C93F1C73-C19F-4008-B6D5-B443D7A65DA0}" destId="{85FF21E6-F2CD-494C-8BAA-1C6B2FEE006E}" srcOrd="2" destOrd="0" presId="urn:microsoft.com/office/officeart/2005/8/layout/orgChart1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72C5BA-0551-4F43-9667-49FABCA0C39B}" type="doc">
      <dgm:prSet loTypeId="urn:microsoft.com/office/officeart/2005/8/layout/cycle6" loCatId="relationship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EE24071-4926-458C-915C-8A61E1E49553}">
      <dgm:prSet phldrT="[Текст]" custT="1"/>
      <dgm:spPr>
        <a:ln>
          <a:noFill/>
        </a:ln>
      </dgm:spPr>
      <dgm:t>
        <a:bodyPr/>
        <a:lstStyle/>
        <a:p>
          <a:r>
            <a:rPr lang="ru-RU" sz="1100" dirty="0" smtClean="0">
              <a:solidFill>
                <a:schemeClr val="tx1"/>
              </a:solidFill>
            </a:rPr>
            <a:t>Обеспечение безопасности дорожного движения (содержание светофоров, дорожная разметка, обустройство пешеходных ограждений) – </a:t>
          </a:r>
          <a:r>
            <a:rPr lang="ru-RU" sz="1100" b="1" dirty="0" smtClean="0">
              <a:solidFill>
                <a:schemeClr val="tx1"/>
              </a:solidFill>
            </a:rPr>
            <a:t>2,2 млн. рублей</a:t>
          </a:r>
          <a:endParaRPr lang="ru-RU" sz="1100" b="1" dirty="0">
            <a:solidFill>
              <a:schemeClr val="tx1"/>
            </a:solidFill>
          </a:endParaRPr>
        </a:p>
      </dgm:t>
    </dgm:pt>
    <dgm:pt modelId="{0E1BB78B-4445-495D-A5F1-7E30CA953D8C}" type="parTrans" cxnId="{DFDE1D96-00FA-4070-A5D2-8F7EF3F91B27}">
      <dgm:prSet/>
      <dgm:spPr/>
      <dgm:t>
        <a:bodyPr/>
        <a:lstStyle/>
        <a:p>
          <a:endParaRPr lang="ru-RU"/>
        </a:p>
      </dgm:t>
    </dgm:pt>
    <dgm:pt modelId="{5F0C426C-AA3B-4AF5-9377-2267BB8B34C3}" type="sibTrans" cxnId="{DFDE1D96-00FA-4070-A5D2-8F7EF3F91B27}">
      <dgm:prSet/>
      <dgm:spPr/>
      <dgm:t>
        <a:bodyPr/>
        <a:lstStyle/>
        <a:p>
          <a:endParaRPr lang="ru-RU"/>
        </a:p>
      </dgm:t>
    </dgm:pt>
    <dgm:pt modelId="{74372D34-8780-4AB9-9220-1280CFE62DDD}">
      <dgm:prSet phldrT="[Текст]" custT="1"/>
      <dgm:spPr>
        <a:ln>
          <a:noFill/>
        </a:ln>
      </dgm:spPr>
      <dgm:t>
        <a:bodyPr/>
        <a:lstStyle/>
        <a:p>
          <a:r>
            <a:rPr lang="ru-RU" sz="1050" dirty="0" smtClean="0">
              <a:solidFill>
                <a:schemeClr val="tx1"/>
              </a:solidFill>
            </a:rPr>
            <a:t>предоставление субсидий из бюджета городского поселения Березово в целях возмещения недополученных доходов от пассажирских перевозок автомобильным транспортом на территории пгт. Березово ООО «Автотранспортное предприятие» –</a:t>
          </a:r>
          <a:r>
            <a:rPr lang="ru-RU" sz="1050" b="1" dirty="0" smtClean="0">
              <a:solidFill>
                <a:schemeClr val="tx1"/>
              </a:solidFill>
            </a:rPr>
            <a:t> 5,7 млн.рублей</a:t>
          </a:r>
          <a:endParaRPr lang="ru-RU" sz="1050" b="1" dirty="0">
            <a:solidFill>
              <a:schemeClr val="tx1"/>
            </a:solidFill>
          </a:endParaRPr>
        </a:p>
      </dgm:t>
    </dgm:pt>
    <dgm:pt modelId="{51D49119-05DA-4A87-9ED6-28927E2ABABA}" type="parTrans" cxnId="{9DF4FCD0-E351-4F65-9A57-FC9BFDD012D1}">
      <dgm:prSet/>
      <dgm:spPr/>
      <dgm:t>
        <a:bodyPr/>
        <a:lstStyle/>
        <a:p>
          <a:endParaRPr lang="ru-RU"/>
        </a:p>
      </dgm:t>
    </dgm:pt>
    <dgm:pt modelId="{3C21C6CB-5790-4666-AC50-704998EB193B}" type="sibTrans" cxnId="{9DF4FCD0-E351-4F65-9A57-FC9BFDD012D1}">
      <dgm:prSet/>
      <dgm:spPr/>
      <dgm:t>
        <a:bodyPr/>
        <a:lstStyle/>
        <a:p>
          <a:endParaRPr lang="ru-RU"/>
        </a:p>
      </dgm:t>
    </dgm:pt>
    <dgm:pt modelId="{DB3C6D7B-0474-400A-A62B-39B23AB15A00}">
      <dgm:prSet custT="1"/>
      <dgm:spPr>
        <a:solidFill>
          <a:schemeClr val="bg2"/>
        </a:solidFill>
      </dgm:spPr>
      <dgm:t>
        <a:bodyPr/>
        <a:lstStyle/>
        <a:p>
          <a:r>
            <a:rPr lang="ru-RU" sz="1100" dirty="0" smtClean="0">
              <a:solidFill>
                <a:schemeClr val="tx1"/>
              </a:solidFill>
            </a:rPr>
            <a:t>Содержание уличной дорожной сети (зимнее содержание дорог, </a:t>
          </a:r>
          <a:r>
            <a:rPr lang="ru-RU" sz="1100" dirty="0" err="1" smtClean="0">
              <a:solidFill>
                <a:schemeClr val="tx1"/>
              </a:solidFill>
            </a:rPr>
            <a:t>грейдирование</a:t>
          </a:r>
          <a:r>
            <a:rPr lang="ru-RU" sz="1100" dirty="0" smtClean="0">
              <a:solidFill>
                <a:schemeClr val="tx1"/>
              </a:solidFill>
            </a:rPr>
            <a:t>, ямочный ремонт дорожного покрытия) – </a:t>
          </a:r>
          <a:r>
            <a:rPr lang="ru-RU" sz="1100" b="1" dirty="0" smtClean="0">
              <a:solidFill>
                <a:schemeClr val="tx1"/>
              </a:solidFill>
            </a:rPr>
            <a:t>53,9</a:t>
          </a:r>
          <a:r>
            <a:rPr lang="ru-RU" sz="1100" dirty="0" smtClean="0">
              <a:solidFill>
                <a:schemeClr val="tx1"/>
              </a:solidFill>
            </a:rPr>
            <a:t> </a:t>
          </a:r>
          <a:r>
            <a:rPr lang="ru-RU" sz="1100" b="1" dirty="0" smtClean="0">
              <a:solidFill>
                <a:schemeClr val="tx1"/>
              </a:solidFill>
            </a:rPr>
            <a:t>млн. рублей</a:t>
          </a:r>
          <a:endParaRPr lang="ru-RU" sz="1100" b="1" dirty="0">
            <a:solidFill>
              <a:schemeClr val="tx1"/>
            </a:solidFill>
          </a:endParaRPr>
        </a:p>
      </dgm:t>
    </dgm:pt>
    <dgm:pt modelId="{283A1B80-6FED-4B27-8AB7-1D6DFBE585A8}" type="parTrans" cxnId="{30230F19-4B86-450B-AEBE-77A1EE87F5F1}">
      <dgm:prSet/>
      <dgm:spPr/>
      <dgm:t>
        <a:bodyPr/>
        <a:lstStyle/>
        <a:p>
          <a:endParaRPr lang="ru-RU"/>
        </a:p>
      </dgm:t>
    </dgm:pt>
    <dgm:pt modelId="{5782BA59-D5C6-400E-AE4C-09585385990D}" type="sibTrans" cxnId="{30230F19-4B86-450B-AEBE-77A1EE87F5F1}">
      <dgm:prSet/>
      <dgm:spPr/>
      <dgm:t>
        <a:bodyPr/>
        <a:lstStyle/>
        <a:p>
          <a:endParaRPr lang="ru-RU"/>
        </a:p>
      </dgm:t>
    </dgm:pt>
    <dgm:pt modelId="{00C183C5-6C70-4986-BD99-C641948F61D1}" type="pres">
      <dgm:prSet presAssocID="{EC72C5BA-0551-4F43-9667-49FABCA0C39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74C5AB-BEBA-44DD-B969-61A6EF9654F4}" type="pres">
      <dgm:prSet presAssocID="{5EE24071-4926-458C-915C-8A61E1E4955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B42083-1EC3-46C1-818F-2771AC68F57C}" type="pres">
      <dgm:prSet presAssocID="{5EE24071-4926-458C-915C-8A61E1E49553}" presName="spNode" presStyleCnt="0"/>
      <dgm:spPr/>
    </dgm:pt>
    <dgm:pt modelId="{422E32A3-D5D7-4CE9-B835-3FEEB188A783}" type="pres">
      <dgm:prSet presAssocID="{5F0C426C-AA3B-4AF5-9377-2267BB8B34C3}" presName="sibTrans" presStyleLbl="sibTrans1D1" presStyleIdx="0" presStyleCnt="3"/>
      <dgm:spPr/>
      <dgm:t>
        <a:bodyPr/>
        <a:lstStyle/>
        <a:p>
          <a:endParaRPr lang="ru-RU"/>
        </a:p>
      </dgm:t>
    </dgm:pt>
    <dgm:pt modelId="{F4DFDFE7-9C34-497C-B3B4-F56195E4A1F1}" type="pres">
      <dgm:prSet presAssocID="{74372D34-8780-4AB9-9220-1280CFE62DDD}" presName="node" presStyleLbl="node1" presStyleIdx="1" presStyleCnt="3" custScaleY="1702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C14A8-F414-4282-A74E-604529875825}" type="pres">
      <dgm:prSet presAssocID="{74372D34-8780-4AB9-9220-1280CFE62DDD}" presName="spNode" presStyleCnt="0"/>
      <dgm:spPr/>
    </dgm:pt>
    <dgm:pt modelId="{41480B37-09C6-4C96-AAA5-F041378B2051}" type="pres">
      <dgm:prSet presAssocID="{3C21C6CB-5790-4666-AC50-704998EB193B}" presName="sibTrans" presStyleLbl="sibTrans1D1" presStyleIdx="1" presStyleCnt="3"/>
      <dgm:spPr/>
      <dgm:t>
        <a:bodyPr/>
        <a:lstStyle/>
        <a:p>
          <a:endParaRPr lang="ru-RU"/>
        </a:p>
      </dgm:t>
    </dgm:pt>
    <dgm:pt modelId="{2692E873-2D12-40A3-AE4C-D8EDC55961EB}" type="pres">
      <dgm:prSet presAssocID="{DB3C6D7B-0474-400A-A62B-39B23AB15A0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DA31B9-421A-4C0F-914B-A848591AFB34}" type="pres">
      <dgm:prSet presAssocID="{DB3C6D7B-0474-400A-A62B-39B23AB15A00}" presName="spNode" presStyleCnt="0"/>
      <dgm:spPr/>
    </dgm:pt>
    <dgm:pt modelId="{3F4B3E0E-4FCF-4E22-9BF2-81821BD5999F}" type="pres">
      <dgm:prSet presAssocID="{5782BA59-D5C6-400E-AE4C-09585385990D}" presName="sibTrans" presStyleLbl="sibTrans1D1" presStyleIdx="2" presStyleCnt="3"/>
      <dgm:spPr/>
      <dgm:t>
        <a:bodyPr/>
        <a:lstStyle/>
        <a:p>
          <a:endParaRPr lang="ru-RU"/>
        </a:p>
      </dgm:t>
    </dgm:pt>
  </dgm:ptLst>
  <dgm:cxnLst>
    <dgm:cxn modelId="{30230F19-4B86-450B-AEBE-77A1EE87F5F1}" srcId="{EC72C5BA-0551-4F43-9667-49FABCA0C39B}" destId="{DB3C6D7B-0474-400A-A62B-39B23AB15A00}" srcOrd="2" destOrd="0" parTransId="{283A1B80-6FED-4B27-8AB7-1D6DFBE585A8}" sibTransId="{5782BA59-D5C6-400E-AE4C-09585385990D}"/>
    <dgm:cxn modelId="{E6AE2FB5-4D2E-4BA3-BE1E-EF2AD272F831}" type="presOf" srcId="{5EE24071-4926-458C-915C-8A61E1E49553}" destId="{2C74C5AB-BEBA-44DD-B969-61A6EF9654F4}" srcOrd="0" destOrd="0" presId="urn:microsoft.com/office/officeart/2005/8/layout/cycle6"/>
    <dgm:cxn modelId="{22A2B44D-86AE-43BF-8CAD-EE0CA8CD7854}" type="presOf" srcId="{5782BA59-D5C6-400E-AE4C-09585385990D}" destId="{3F4B3E0E-4FCF-4E22-9BF2-81821BD5999F}" srcOrd="0" destOrd="0" presId="urn:microsoft.com/office/officeart/2005/8/layout/cycle6"/>
    <dgm:cxn modelId="{7B809CD9-366E-4763-A045-DFB8A565F15A}" type="presOf" srcId="{EC72C5BA-0551-4F43-9667-49FABCA0C39B}" destId="{00C183C5-6C70-4986-BD99-C641948F61D1}" srcOrd="0" destOrd="0" presId="urn:microsoft.com/office/officeart/2005/8/layout/cycle6"/>
    <dgm:cxn modelId="{1AC8AFCB-EB58-4ED6-A1EF-0B04389C3DCD}" type="presOf" srcId="{DB3C6D7B-0474-400A-A62B-39B23AB15A00}" destId="{2692E873-2D12-40A3-AE4C-D8EDC55961EB}" srcOrd="0" destOrd="0" presId="urn:microsoft.com/office/officeart/2005/8/layout/cycle6"/>
    <dgm:cxn modelId="{9DF4FCD0-E351-4F65-9A57-FC9BFDD012D1}" srcId="{EC72C5BA-0551-4F43-9667-49FABCA0C39B}" destId="{74372D34-8780-4AB9-9220-1280CFE62DDD}" srcOrd="1" destOrd="0" parTransId="{51D49119-05DA-4A87-9ED6-28927E2ABABA}" sibTransId="{3C21C6CB-5790-4666-AC50-704998EB193B}"/>
    <dgm:cxn modelId="{6A019621-A592-42DA-8140-FD2B605DAAB3}" type="presOf" srcId="{74372D34-8780-4AB9-9220-1280CFE62DDD}" destId="{F4DFDFE7-9C34-497C-B3B4-F56195E4A1F1}" srcOrd="0" destOrd="0" presId="urn:microsoft.com/office/officeart/2005/8/layout/cycle6"/>
    <dgm:cxn modelId="{E713146C-5174-423D-AA8A-5379A871CDFC}" type="presOf" srcId="{5F0C426C-AA3B-4AF5-9377-2267BB8B34C3}" destId="{422E32A3-D5D7-4CE9-B835-3FEEB188A783}" srcOrd="0" destOrd="0" presId="urn:microsoft.com/office/officeart/2005/8/layout/cycle6"/>
    <dgm:cxn modelId="{756210E9-4F6B-4956-A121-2B6CD9504B28}" type="presOf" srcId="{3C21C6CB-5790-4666-AC50-704998EB193B}" destId="{41480B37-09C6-4C96-AAA5-F041378B2051}" srcOrd="0" destOrd="0" presId="urn:microsoft.com/office/officeart/2005/8/layout/cycle6"/>
    <dgm:cxn modelId="{DFDE1D96-00FA-4070-A5D2-8F7EF3F91B27}" srcId="{EC72C5BA-0551-4F43-9667-49FABCA0C39B}" destId="{5EE24071-4926-458C-915C-8A61E1E49553}" srcOrd="0" destOrd="0" parTransId="{0E1BB78B-4445-495D-A5F1-7E30CA953D8C}" sibTransId="{5F0C426C-AA3B-4AF5-9377-2267BB8B34C3}"/>
    <dgm:cxn modelId="{0DAA3D01-3C8C-40C4-8A87-C08A342B5A6A}" type="presParOf" srcId="{00C183C5-6C70-4986-BD99-C641948F61D1}" destId="{2C74C5AB-BEBA-44DD-B969-61A6EF9654F4}" srcOrd="0" destOrd="0" presId="urn:microsoft.com/office/officeart/2005/8/layout/cycle6"/>
    <dgm:cxn modelId="{1030AED8-F6D1-43C4-9466-A5D8B40D44DA}" type="presParOf" srcId="{00C183C5-6C70-4986-BD99-C641948F61D1}" destId="{C8B42083-1EC3-46C1-818F-2771AC68F57C}" srcOrd="1" destOrd="0" presId="urn:microsoft.com/office/officeart/2005/8/layout/cycle6"/>
    <dgm:cxn modelId="{A90B2A20-95C4-42C8-AA54-09EB6ECBF3DD}" type="presParOf" srcId="{00C183C5-6C70-4986-BD99-C641948F61D1}" destId="{422E32A3-D5D7-4CE9-B835-3FEEB188A783}" srcOrd="2" destOrd="0" presId="urn:microsoft.com/office/officeart/2005/8/layout/cycle6"/>
    <dgm:cxn modelId="{690119C8-8A96-4337-9AFD-0B11F37BCE1D}" type="presParOf" srcId="{00C183C5-6C70-4986-BD99-C641948F61D1}" destId="{F4DFDFE7-9C34-497C-B3B4-F56195E4A1F1}" srcOrd="3" destOrd="0" presId="urn:microsoft.com/office/officeart/2005/8/layout/cycle6"/>
    <dgm:cxn modelId="{6DC90B1E-E255-4F63-86DB-30EB0DBC2A2E}" type="presParOf" srcId="{00C183C5-6C70-4986-BD99-C641948F61D1}" destId="{B45C14A8-F414-4282-A74E-604529875825}" srcOrd="4" destOrd="0" presId="urn:microsoft.com/office/officeart/2005/8/layout/cycle6"/>
    <dgm:cxn modelId="{633286DF-D40F-45DB-A2CA-F49FA63EABE0}" type="presParOf" srcId="{00C183C5-6C70-4986-BD99-C641948F61D1}" destId="{41480B37-09C6-4C96-AAA5-F041378B2051}" srcOrd="5" destOrd="0" presId="urn:microsoft.com/office/officeart/2005/8/layout/cycle6"/>
    <dgm:cxn modelId="{55680A1B-3458-4045-B422-BDC7A8C01C6C}" type="presParOf" srcId="{00C183C5-6C70-4986-BD99-C641948F61D1}" destId="{2692E873-2D12-40A3-AE4C-D8EDC55961EB}" srcOrd="6" destOrd="0" presId="urn:microsoft.com/office/officeart/2005/8/layout/cycle6"/>
    <dgm:cxn modelId="{97C2466C-24E5-4E56-915D-B0EAD4D1424E}" type="presParOf" srcId="{00C183C5-6C70-4986-BD99-C641948F61D1}" destId="{45DA31B9-421A-4C0F-914B-A848591AFB34}" srcOrd="7" destOrd="0" presId="urn:microsoft.com/office/officeart/2005/8/layout/cycle6"/>
    <dgm:cxn modelId="{FED76E6E-BD71-4505-A395-8D88A9AF6E42}" type="presParOf" srcId="{00C183C5-6C70-4986-BD99-C641948F61D1}" destId="{3F4B3E0E-4FCF-4E22-9BF2-81821BD5999F}" srcOrd="8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F775278-88F6-4AD9-9338-9910C47DDEF2}" type="doc">
      <dgm:prSet loTypeId="urn:microsoft.com/office/officeart/2005/8/layout/process1" loCatId="process" qsTypeId="urn:microsoft.com/office/officeart/2005/8/quickstyle/simple3" qsCatId="simple" csTypeId="urn:microsoft.com/office/officeart/2005/8/colors/colorful2" csCatId="colorful" phldr="1"/>
      <dgm:spPr/>
    </dgm:pt>
    <dgm:pt modelId="{572704BC-6081-4A80-BD26-E8E57A020A34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Уточненный План   6,7 млн. рублей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ADD6C778-168A-4161-8755-B05A99217E85}" type="parTrans" cxnId="{EB616BAA-428F-4E58-B6BE-DE312557EB10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34A711-5529-4289-88DE-656FA7A2A8BB}" type="sibTrans" cxnId="{EB616BAA-428F-4E58-B6BE-DE312557EB10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A89BB9B-1618-49E3-99DD-F33D10AFC7D5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Исполнено 6,2 млн. рублей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C84D453F-0463-4E33-953C-203F3AB88102}" type="parTrans" cxnId="{6ABD0766-4BDE-435B-A116-7D53253DEF4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6B18BE-9EE6-4048-8351-6EECD2F45895}" type="sibTrans" cxnId="{6ABD0766-4BDE-435B-A116-7D53253DEF4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BA3427-0E9A-487A-80E2-7CAAAC8AC99B}">
      <dgm:prSet phldrT="[Текст]"/>
      <dgm:spPr>
        <a:solidFill>
          <a:srgbClr val="00CC00"/>
        </a:solidFill>
      </dgm:spPr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Остаток на конец года 0,5 млн. рублей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016A9B8E-E4BB-46A9-9DAE-CC4A3E758939}" type="parTrans" cxnId="{46A525F6-1F2C-48EA-A717-8770B385778B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F68CA4-D699-4772-8DD7-7145DDB0CE29}" type="sibTrans" cxnId="{46A525F6-1F2C-48EA-A717-8770B385778B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AAD1AFA-9BFC-4258-B6F9-205D326E3675}" type="pres">
      <dgm:prSet presAssocID="{6F775278-88F6-4AD9-9338-9910C47DDEF2}" presName="Name0" presStyleCnt="0">
        <dgm:presLayoutVars>
          <dgm:dir/>
          <dgm:resizeHandles val="exact"/>
        </dgm:presLayoutVars>
      </dgm:prSet>
      <dgm:spPr/>
    </dgm:pt>
    <dgm:pt modelId="{49B9EC69-6A6C-4A3F-A7A6-4EFCE24A8DAF}" type="pres">
      <dgm:prSet presAssocID="{572704BC-6081-4A80-BD26-E8E57A020A3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ACAAA-4A60-45DF-B097-F74EF6BF8B4E}" type="pres">
      <dgm:prSet presAssocID="{A834A711-5529-4289-88DE-656FA7A2A8BB}" presName="sibTrans" presStyleLbl="sibTrans2D1" presStyleIdx="0" presStyleCnt="2"/>
      <dgm:spPr/>
      <dgm:t>
        <a:bodyPr/>
        <a:lstStyle/>
        <a:p>
          <a:endParaRPr lang="ru-RU"/>
        </a:p>
      </dgm:t>
    </dgm:pt>
    <dgm:pt modelId="{3B88F380-D979-44D1-BE6E-8BD5BEBF5E1E}" type="pres">
      <dgm:prSet presAssocID="{A834A711-5529-4289-88DE-656FA7A2A8BB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47B06C40-BD64-46C0-90DD-406F5397EC08}" type="pres">
      <dgm:prSet presAssocID="{1A89BB9B-1618-49E3-99DD-F33D10AFC7D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04F79-B235-4C87-8E9E-2A0259E25F13}" type="pres">
      <dgm:prSet presAssocID="{776B18BE-9EE6-4048-8351-6EECD2F45895}" presName="sibTrans" presStyleLbl="sibTrans2D1" presStyleIdx="1" presStyleCnt="2"/>
      <dgm:spPr/>
      <dgm:t>
        <a:bodyPr/>
        <a:lstStyle/>
        <a:p>
          <a:endParaRPr lang="ru-RU"/>
        </a:p>
      </dgm:t>
    </dgm:pt>
    <dgm:pt modelId="{F6DD4965-4173-47D9-8636-744734963F1B}" type="pres">
      <dgm:prSet presAssocID="{776B18BE-9EE6-4048-8351-6EECD2F45895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5F876C78-F752-4391-BB01-4E647C8E7375}" type="pres">
      <dgm:prSet presAssocID="{37BA3427-0E9A-487A-80E2-7CAAAC8AC99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616BAA-428F-4E58-B6BE-DE312557EB10}" srcId="{6F775278-88F6-4AD9-9338-9910C47DDEF2}" destId="{572704BC-6081-4A80-BD26-E8E57A020A34}" srcOrd="0" destOrd="0" parTransId="{ADD6C778-168A-4161-8755-B05A99217E85}" sibTransId="{A834A711-5529-4289-88DE-656FA7A2A8BB}"/>
    <dgm:cxn modelId="{23363FCA-80EB-47D9-B677-A9098E2CACA7}" type="presOf" srcId="{776B18BE-9EE6-4048-8351-6EECD2F45895}" destId="{F6DD4965-4173-47D9-8636-744734963F1B}" srcOrd="1" destOrd="0" presId="urn:microsoft.com/office/officeart/2005/8/layout/process1"/>
    <dgm:cxn modelId="{46A525F6-1F2C-48EA-A717-8770B385778B}" srcId="{6F775278-88F6-4AD9-9338-9910C47DDEF2}" destId="{37BA3427-0E9A-487A-80E2-7CAAAC8AC99B}" srcOrd="2" destOrd="0" parTransId="{016A9B8E-E4BB-46A9-9DAE-CC4A3E758939}" sibTransId="{B3F68CA4-D699-4772-8DD7-7145DDB0CE29}"/>
    <dgm:cxn modelId="{5B8E8342-3BE5-4D62-B238-C97E8D258C00}" type="presOf" srcId="{A834A711-5529-4289-88DE-656FA7A2A8BB}" destId="{3B88F380-D979-44D1-BE6E-8BD5BEBF5E1E}" srcOrd="1" destOrd="0" presId="urn:microsoft.com/office/officeart/2005/8/layout/process1"/>
    <dgm:cxn modelId="{C38222A7-0890-4DC6-A512-29D0E7154188}" type="presOf" srcId="{776B18BE-9EE6-4048-8351-6EECD2F45895}" destId="{EDA04F79-B235-4C87-8E9E-2A0259E25F13}" srcOrd="0" destOrd="0" presId="urn:microsoft.com/office/officeart/2005/8/layout/process1"/>
    <dgm:cxn modelId="{4FC6C6C7-AFED-40ED-BE19-20619A6A302A}" type="presOf" srcId="{A834A711-5529-4289-88DE-656FA7A2A8BB}" destId="{41BACAAA-4A60-45DF-B097-F74EF6BF8B4E}" srcOrd="0" destOrd="0" presId="urn:microsoft.com/office/officeart/2005/8/layout/process1"/>
    <dgm:cxn modelId="{F453BD60-B0A0-4DD1-BF06-8C6B9838110B}" type="presOf" srcId="{572704BC-6081-4A80-BD26-E8E57A020A34}" destId="{49B9EC69-6A6C-4A3F-A7A6-4EFCE24A8DAF}" srcOrd="0" destOrd="0" presId="urn:microsoft.com/office/officeart/2005/8/layout/process1"/>
    <dgm:cxn modelId="{6ABD0766-4BDE-435B-A116-7D53253DEF43}" srcId="{6F775278-88F6-4AD9-9338-9910C47DDEF2}" destId="{1A89BB9B-1618-49E3-99DD-F33D10AFC7D5}" srcOrd="1" destOrd="0" parTransId="{C84D453F-0463-4E33-953C-203F3AB88102}" sibTransId="{776B18BE-9EE6-4048-8351-6EECD2F45895}"/>
    <dgm:cxn modelId="{EF3FD194-A389-427F-910F-9E3F9C2A29F3}" type="presOf" srcId="{6F775278-88F6-4AD9-9338-9910C47DDEF2}" destId="{1AAD1AFA-9BFC-4258-B6F9-205D326E3675}" srcOrd="0" destOrd="0" presId="urn:microsoft.com/office/officeart/2005/8/layout/process1"/>
    <dgm:cxn modelId="{093B9D57-E1E3-4011-9C8D-C385E76DFFEA}" type="presOf" srcId="{1A89BB9B-1618-49E3-99DD-F33D10AFC7D5}" destId="{47B06C40-BD64-46C0-90DD-406F5397EC08}" srcOrd="0" destOrd="0" presId="urn:microsoft.com/office/officeart/2005/8/layout/process1"/>
    <dgm:cxn modelId="{B064AF7C-B4D8-4BFD-ACEF-BA3EE88EBB7F}" type="presOf" srcId="{37BA3427-0E9A-487A-80E2-7CAAAC8AC99B}" destId="{5F876C78-F752-4391-BB01-4E647C8E7375}" srcOrd="0" destOrd="0" presId="urn:microsoft.com/office/officeart/2005/8/layout/process1"/>
    <dgm:cxn modelId="{B6B903D7-9D53-4904-890F-800746B358FB}" type="presParOf" srcId="{1AAD1AFA-9BFC-4258-B6F9-205D326E3675}" destId="{49B9EC69-6A6C-4A3F-A7A6-4EFCE24A8DAF}" srcOrd="0" destOrd="0" presId="urn:microsoft.com/office/officeart/2005/8/layout/process1"/>
    <dgm:cxn modelId="{1B8FD01A-C102-4092-BE90-DB049F0EA4B7}" type="presParOf" srcId="{1AAD1AFA-9BFC-4258-B6F9-205D326E3675}" destId="{41BACAAA-4A60-45DF-B097-F74EF6BF8B4E}" srcOrd="1" destOrd="0" presId="urn:microsoft.com/office/officeart/2005/8/layout/process1"/>
    <dgm:cxn modelId="{4148AA39-72CF-4C5A-8081-FAF656246A19}" type="presParOf" srcId="{41BACAAA-4A60-45DF-B097-F74EF6BF8B4E}" destId="{3B88F380-D979-44D1-BE6E-8BD5BEBF5E1E}" srcOrd="0" destOrd="0" presId="urn:microsoft.com/office/officeart/2005/8/layout/process1"/>
    <dgm:cxn modelId="{9092DD0B-A16C-4D2F-8631-413FB6C60D93}" type="presParOf" srcId="{1AAD1AFA-9BFC-4258-B6F9-205D326E3675}" destId="{47B06C40-BD64-46C0-90DD-406F5397EC08}" srcOrd="2" destOrd="0" presId="urn:microsoft.com/office/officeart/2005/8/layout/process1"/>
    <dgm:cxn modelId="{3716F634-6CD8-49C9-A833-E8A0D332043C}" type="presParOf" srcId="{1AAD1AFA-9BFC-4258-B6F9-205D326E3675}" destId="{EDA04F79-B235-4C87-8E9E-2A0259E25F13}" srcOrd="3" destOrd="0" presId="urn:microsoft.com/office/officeart/2005/8/layout/process1"/>
    <dgm:cxn modelId="{BCA542AE-F1F1-416B-8ECC-7A789C530777}" type="presParOf" srcId="{EDA04F79-B235-4C87-8E9E-2A0259E25F13}" destId="{F6DD4965-4173-47D9-8636-744734963F1B}" srcOrd="0" destOrd="0" presId="urn:microsoft.com/office/officeart/2005/8/layout/process1"/>
    <dgm:cxn modelId="{AE250209-633F-4FB5-B6C8-D3BF08A7AD11}" type="presParOf" srcId="{1AAD1AFA-9BFC-4258-B6F9-205D326E3675}" destId="{5F876C78-F752-4391-BB01-4E647C8E737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34A43CE-7C0C-4173-A59B-42B15829BAD5}" type="doc">
      <dgm:prSet loTypeId="urn:microsoft.com/office/officeart/2005/8/layout/matrix1" loCatId="matrix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A400866-6499-4F0B-8F0D-29E3D3F59A1B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ru-RU" sz="1800" b="1" i="0" baseline="0" dirty="0" smtClean="0">
              <a:latin typeface="Times New Roman" pitchFamily="18" charset="0"/>
              <a:cs typeface="Times New Roman" pitchFamily="18" charset="0"/>
            </a:rPr>
            <a:t> О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бщее число граждан принятых на работу в рамках реализации программы составило 213 человек</a:t>
          </a:r>
          <a:endParaRPr lang="ru-RU" sz="1800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573CD4DC-2FDC-4C44-895C-1966E27DE0EC}" type="parTrans" cxnId="{CBE84CBA-34EA-4D47-8DD9-519B7A56EBF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6A68950-ED90-4E08-83FC-CC9E45107815}" type="sibTrans" cxnId="{CBE84CBA-34EA-4D47-8DD9-519B7A56EBF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19862AE6-7CDA-4A01-8B9E-2AF0756F6C0B}">
      <dgm:prSet custT="1"/>
      <dgm:spPr/>
      <dgm:t>
        <a:bodyPr/>
        <a:lstStyle/>
        <a:p>
          <a:endParaRPr lang="ru-RU"/>
        </a:p>
      </dgm:t>
    </dgm:pt>
    <dgm:pt modelId="{1A50B7CC-8CE7-4323-BC07-7682C20E8012}" type="parTrans" cxnId="{5640889B-0A08-49D8-9A99-7E2FD0528B6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7B1622E-07E8-4D0A-B44E-5B2438B20EF5}" type="sibTrans" cxnId="{5640889B-0A08-49D8-9A99-7E2FD0528B6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09D66E5-AFC8-41EC-BB80-4C94139EAFE0}">
      <dgm:prSet custT="1"/>
      <dgm:spPr/>
      <dgm:t>
        <a:bodyPr/>
        <a:lstStyle/>
        <a:p>
          <a:endParaRPr lang="ru-RU"/>
        </a:p>
      </dgm:t>
    </dgm:pt>
    <dgm:pt modelId="{98837037-BA43-4A8B-AFD8-A079948B68F8}" type="parTrans" cxnId="{8202393F-3C85-4B7F-A1A9-6EBFA3E14C03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EA676E3-C25C-48DB-ADBB-AFC68A4C5C60}" type="sibTrans" cxnId="{8202393F-3C85-4B7F-A1A9-6EBFA3E14C03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D1DD45A5-87C6-4F1D-B8F4-25525BA0AF6E}">
      <dgm:prSet custT="1"/>
      <dgm:spPr/>
      <dgm:t>
        <a:bodyPr/>
        <a:lstStyle/>
        <a:p>
          <a:endParaRPr lang="ru-RU"/>
        </a:p>
      </dgm:t>
    </dgm:pt>
    <dgm:pt modelId="{14B942C8-EB87-4A00-B8C8-0100A80A7859}" type="parTrans" cxnId="{E8920CDE-C533-45AA-8697-776851C071A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F87F32A-7AC2-448F-9325-FF0F88AB0086}" type="sibTrans" cxnId="{E8920CDE-C533-45AA-8697-776851C071A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04747EC-A728-4110-9CC4-686370905360}">
      <dgm:prSet custT="1"/>
      <dgm:spPr/>
      <dgm:t>
        <a:bodyPr/>
        <a:lstStyle/>
        <a:p>
          <a:r>
            <a:rPr lang="ru-RU" sz="2000" b="0" i="0" baseline="0" dirty="0" smtClean="0">
              <a:latin typeface="Times New Roman" pitchFamily="18" charset="0"/>
              <a:cs typeface="Times New Roman" pitchFamily="18" charset="0"/>
            </a:rPr>
            <a:t>172  человек принято на общественные работы</a:t>
          </a:r>
          <a:endParaRPr lang="ru-RU" sz="2000" dirty="0"/>
        </a:p>
      </dgm:t>
    </dgm:pt>
    <dgm:pt modelId="{C019CD60-9199-49BB-BD90-5B48A356C8C8}" type="parTrans" cxnId="{B478530B-59B8-4501-9B2C-2B849586CF3F}">
      <dgm:prSet/>
      <dgm:spPr/>
      <dgm:t>
        <a:bodyPr/>
        <a:lstStyle/>
        <a:p>
          <a:endParaRPr lang="ru-RU"/>
        </a:p>
      </dgm:t>
    </dgm:pt>
    <dgm:pt modelId="{59F56B33-1A42-4BDC-A3CA-490EABC9ADAE}" type="sibTrans" cxnId="{B478530B-59B8-4501-9B2C-2B849586CF3F}">
      <dgm:prSet/>
      <dgm:spPr/>
      <dgm:t>
        <a:bodyPr/>
        <a:lstStyle/>
        <a:p>
          <a:endParaRPr lang="ru-RU"/>
        </a:p>
      </dgm:t>
    </dgm:pt>
    <dgm:pt modelId="{258CE41B-7660-41BB-B9EB-EBE4F3FCC6A8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11 человек принято на испытывающие трудности в поиске работы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4DF4967-D93C-422A-81E9-FA978978DB38}" type="parTrans" cxnId="{D5B0E7D6-A04B-4999-A791-5B40A8F00F4D}">
      <dgm:prSet/>
      <dgm:spPr/>
      <dgm:t>
        <a:bodyPr/>
        <a:lstStyle/>
        <a:p>
          <a:endParaRPr lang="ru-RU"/>
        </a:p>
      </dgm:t>
    </dgm:pt>
    <dgm:pt modelId="{8FA30C06-0D20-4007-93B8-6536DFDFBDB2}" type="sibTrans" cxnId="{D5B0E7D6-A04B-4999-A791-5B40A8F00F4D}">
      <dgm:prSet/>
      <dgm:spPr/>
      <dgm:t>
        <a:bodyPr/>
        <a:lstStyle/>
        <a:p>
          <a:endParaRPr lang="ru-RU"/>
        </a:p>
      </dgm:t>
    </dgm:pt>
    <dgm:pt modelId="{5C77432E-9F49-4E02-B1AD-44818EBB8BDD}">
      <dgm:prSet/>
      <dgm:spPr/>
      <dgm:t>
        <a:bodyPr/>
        <a:lstStyle/>
        <a:p>
          <a:endParaRPr lang="ru-RU"/>
        </a:p>
      </dgm:t>
    </dgm:pt>
    <dgm:pt modelId="{BD954428-665E-4575-A964-EE95463B4202}" type="parTrans" cxnId="{0C061265-9344-48EA-83C6-0E7CE31C29CC}">
      <dgm:prSet/>
      <dgm:spPr/>
      <dgm:t>
        <a:bodyPr/>
        <a:lstStyle/>
        <a:p>
          <a:endParaRPr lang="ru-RU"/>
        </a:p>
      </dgm:t>
    </dgm:pt>
    <dgm:pt modelId="{832645C5-1F58-4C71-B828-B75E8322C53C}" type="sibTrans" cxnId="{0C061265-9344-48EA-83C6-0E7CE31C29CC}">
      <dgm:prSet/>
      <dgm:spPr/>
      <dgm:t>
        <a:bodyPr/>
        <a:lstStyle/>
        <a:p>
          <a:endParaRPr lang="ru-RU"/>
        </a:p>
      </dgm:t>
    </dgm:pt>
    <dgm:pt modelId="{A7CB8CF1-1775-4C7B-AE37-4BCD293A921E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15 человек трудоустроено граждан из числа малочисленных народов Севера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C1AE2CD-3E2E-4C11-8981-326662EB6364}" type="parTrans" cxnId="{FBD5FCC4-D6CF-4AC3-B111-1AF899D3012B}">
      <dgm:prSet/>
      <dgm:spPr/>
      <dgm:t>
        <a:bodyPr/>
        <a:lstStyle/>
        <a:p>
          <a:endParaRPr lang="ru-RU"/>
        </a:p>
      </dgm:t>
    </dgm:pt>
    <dgm:pt modelId="{B1251AB9-96E6-4FE2-AE9F-0AE8D6F275D3}" type="sibTrans" cxnId="{FBD5FCC4-D6CF-4AC3-B111-1AF899D3012B}">
      <dgm:prSet/>
      <dgm:spPr/>
      <dgm:t>
        <a:bodyPr/>
        <a:lstStyle/>
        <a:p>
          <a:endParaRPr lang="ru-RU"/>
        </a:p>
      </dgm:t>
    </dgm:pt>
    <dgm:pt modelId="{B3002D92-0D08-4DF1-B0FA-90AC8E4AF6C4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15 человек  принят на  исправительные работы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A690EB18-C2D5-449D-A683-230C14A8F52A}" type="parTrans" cxnId="{CA3B6510-4CEB-4ECA-9FDF-6FE443213267}">
      <dgm:prSet/>
      <dgm:spPr/>
      <dgm:t>
        <a:bodyPr/>
        <a:lstStyle/>
        <a:p>
          <a:endParaRPr lang="ru-RU"/>
        </a:p>
      </dgm:t>
    </dgm:pt>
    <dgm:pt modelId="{78D68932-704D-40F3-92B1-D61CD9267700}" type="sibTrans" cxnId="{CA3B6510-4CEB-4ECA-9FDF-6FE443213267}">
      <dgm:prSet/>
      <dgm:spPr/>
      <dgm:t>
        <a:bodyPr/>
        <a:lstStyle/>
        <a:p>
          <a:endParaRPr lang="ru-RU"/>
        </a:p>
      </dgm:t>
    </dgm:pt>
    <dgm:pt modelId="{5C726B34-1D29-4A63-BE3E-94D6DD5FFFB0}">
      <dgm:prSet/>
      <dgm:spPr/>
      <dgm:t>
        <a:bodyPr/>
        <a:lstStyle/>
        <a:p>
          <a:endParaRPr lang="ru-RU"/>
        </a:p>
      </dgm:t>
    </dgm:pt>
    <dgm:pt modelId="{9E073B93-F382-459A-A024-86FF6197BF97}" type="parTrans" cxnId="{39667541-9623-48CD-96EE-70FA96E93B5C}">
      <dgm:prSet/>
      <dgm:spPr/>
      <dgm:t>
        <a:bodyPr/>
        <a:lstStyle/>
        <a:p>
          <a:endParaRPr lang="ru-RU"/>
        </a:p>
      </dgm:t>
    </dgm:pt>
    <dgm:pt modelId="{2704D017-8666-4EE0-B344-6ABB9AF72AF6}" type="sibTrans" cxnId="{39667541-9623-48CD-96EE-70FA96E93B5C}">
      <dgm:prSet/>
      <dgm:spPr/>
      <dgm:t>
        <a:bodyPr/>
        <a:lstStyle/>
        <a:p>
          <a:endParaRPr lang="ru-RU"/>
        </a:p>
      </dgm:t>
    </dgm:pt>
    <dgm:pt modelId="{9028D513-4382-4FF9-BCFC-B12D043AAFA0}" type="pres">
      <dgm:prSet presAssocID="{B34A43CE-7C0C-4173-A59B-42B15829BAD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985620-5D49-4482-8EE3-345090CC207F}" type="pres">
      <dgm:prSet presAssocID="{B34A43CE-7C0C-4173-A59B-42B15829BAD5}" presName="matrix" presStyleCnt="0"/>
      <dgm:spPr/>
    </dgm:pt>
    <dgm:pt modelId="{41F9EC68-BB80-44CA-8198-5D19BD09CFA7}" type="pres">
      <dgm:prSet presAssocID="{B34A43CE-7C0C-4173-A59B-42B15829BAD5}" presName="tile1" presStyleLbl="node1" presStyleIdx="0" presStyleCnt="4"/>
      <dgm:spPr/>
      <dgm:t>
        <a:bodyPr/>
        <a:lstStyle/>
        <a:p>
          <a:endParaRPr lang="ru-RU"/>
        </a:p>
      </dgm:t>
    </dgm:pt>
    <dgm:pt modelId="{751C34F7-DD3F-41F3-90E9-F3A5818B1D8C}" type="pres">
      <dgm:prSet presAssocID="{B34A43CE-7C0C-4173-A59B-42B15829BAD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C76223-BAC6-497B-BD96-C640E9EA00D4}" type="pres">
      <dgm:prSet presAssocID="{B34A43CE-7C0C-4173-A59B-42B15829BAD5}" presName="tile2" presStyleLbl="node1" presStyleIdx="1" presStyleCnt="4"/>
      <dgm:spPr/>
      <dgm:t>
        <a:bodyPr/>
        <a:lstStyle/>
        <a:p>
          <a:endParaRPr lang="ru-RU"/>
        </a:p>
      </dgm:t>
    </dgm:pt>
    <dgm:pt modelId="{011AF30A-5F3A-44D1-B65C-C9EFA65771D4}" type="pres">
      <dgm:prSet presAssocID="{B34A43CE-7C0C-4173-A59B-42B15829BAD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97865A-F041-423A-9021-F6DEFA1B314B}" type="pres">
      <dgm:prSet presAssocID="{B34A43CE-7C0C-4173-A59B-42B15829BAD5}" presName="tile3" presStyleLbl="node1" presStyleIdx="2" presStyleCnt="4"/>
      <dgm:spPr/>
      <dgm:t>
        <a:bodyPr/>
        <a:lstStyle/>
        <a:p>
          <a:endParaRPr lang="ru-RU"/>
        </a:p>
      </dgm:t>
    </dgm:pt>
    <dgm:pt modelId="{9BE2A0F5-5B8B-475F-B96F-988A1FE4A93C}" type="pres">
      <dgm:prSet presAssocID="{B34A43CE-7C0C-4173-A59B-42B15829BAD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1201D-5C8A-41CE-AFCF-C2A4C7D2E366}" type="pres">
      <dgm:prSet presAssocID="{B34A43CE-7C0C-4173-A59B-42B15829BAD5}" presName="tile4" presStyleLbl="node1" presStyleIdx="3" presStyleCnt="4"/>
      <dgm:spPr/>
      <dgm:t>
        <a:bodyPr/>
        <a:lstStyle/>
        <a:p>
          <a:endParaRPr lang="ru-RU"/>
        </a:p>
      </dgm:t>
    </dgm:pt>
    <dgm:pt modelId="{41A7ECB5-33E2-4DB8-B02D-D55C1144C222}" type="pres">
      <dgm:prSet presAssocID="{B34A43CE-7C0C-4173-A59B-42B15829BAD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B2FF8-6F1C-4DD0-A0AE-A31879D18E91}" type="pres">
      <dgm:prSet presAssocID="{B34A43CE-7C0C-4173-A59B-42B15829BAD5}" presName="centerTile" presStyleLbl="fgShp" presStyleIdx="0" presStyleCnt="1" custScaleX="116809" custScaleY="13846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6C73E5E2-0DE5-4D09-86B1-0E3A3BD1D801}" type="presOf" srcId="{A7CB8CF1-1775-4C7B-AE37-4BCD293A921E}" destId="{41A7ECB5-33E2-4DB8-B02D-D55C1144C222}" srcOrd="1" destOrd="0" presId="urn:microsoft.com/office/officeart/2005/8/layout/matrix1"/>
    <dgm:cxn modelId="{840B6D57-B461-4EC8-BD9C-074A0D3918E3}" type="presOf" srcId="{258CE41B-7660-41BB-B9EB-EBE4F3FCC6A8}" destId="{7AC76223-BAC6-497B-BD96-C640E9EA00D4}" srcOrd="0" destOrd="0" presId="urn:microsoft.com/office/officeart/2005/8/layout/matrix1"/>
    <dgm:cxn modelId="{8202393F-3C85-4B7F-A1A9-6EBFA3E14C03}" srcId="{B34A43CE-7C0C-4173-A59B-42B15829BAD5}" destId="{009D66E5-AFC8-41EC-BB80-4C94139EAFE0}" srcOrd="3" destOrd="0" parTransId="{98837037-BA43-4A8B-AFD8-A079948B68F8}" sibTransId="{4EA676E3-C25C-48DB-ADBB-AFC68A4C5C60}"/>
    <dgm:cxn modelId="{69A969D9-501A-4B7C-BF00-5622B5E2F957}" type="presOf" srcId="{0A400866-6499-4F0B-8F0D-29E3D3F59A1B}" destId="{945B2FF8-6F1C-4DD0-A0AE-A31879D18E91}" srcOrd="0" destOrd="0" presId="urn:microsoft.com/office/officeart/2005/8/layout/matrix1"/>
    <dgm:cxn modelId="{791BDA75-F9D6-4EEC-A9CF-3F7071A58EE2}" type="presOf" srcId="{004747EC-A728-4110-9CC4-686370905360}" destId="{41F9EC68-BB80-44CA-8198-5D19BD09CFA7}" srcOrd="0" destOrd="0" presId="urn:microsoft.com/office/officeart/2005/8/layout/matrix1"/>
    <dgm:cxn modelId="{DD991FD3-1676-4C85-8962-A6A901AC4B53}" type="presOf" srcId="{004747EC-A728-4110-9CC4-686370905360}" destId="{751C34F7-DD3F-41F3-90E9-F3A5818B1D8C}" srcOrd="1" destOrd="0" presId="urn:microsoft.com/office/officeart/2005/8/layout/matrix1"/>
    <dgm:cxn modelId="{CBE84CBA-34EA-4D47-8DD9-519B7A56EBF1}" srcId="{B34A43CE-7C0C-4173-A59B-42B15829BAD5}" destId="{0A400866-6499-4F0B-8F0D-29E3D3F59A1B}" srcOrd="0" destOrd="0" parTransId="{573CD4DC-2FDC-4C44-895C-1966E27DE0EC}" sibTransId="{B6A68950-ED90-4E08-83FC-CC9E45107815}"/>
    <dgm:cxn modelId="{39667541-9623-48CD-96EE-70FA96E93B5C}" srcId="{B34A43CE-7C0C-4173-A59B-42B15829BAD5}" destId="{5C726B34-1D29-4A63-BE3E-94D6DD5FFFB0}" srcOrd="1" destOrd="0" parTransId="{9E073B93-F382-459A-A024-86FF6197BF97}" sibTransId="{2704D017-8666-4EE0-B344-6ABB9AF72AF6}"/>
    <dgm:cxn modelId="{0C061265-9344-48EA-83C6-0E7CE31C29CC}" srcId="{0A400866-6499-4F0B-8F0D-29E3D3F59A1B}" destId="{5C77432E-9F49-4E02-B1AD-44818EBB8BDD}" srcOrd="4" destOrd="0" parTransId="{BD954428-665E-4575-A964-EE95463B4202}" sibTransId="{832645C5-1F58-4C71-B828-B75E8322C53C}"/>
    <dgm:cxn modelId="{2E4A3644-2252-49D1-9CDF-72B669DCD803}" type="presOf" srcId="{B3002D92-0D08-4DF1-B0FA-90AC8E4AF6C4}" destId="{9BE2A0F5-5B8B-475F-B96F-988A1FE4A93C}" srcOrd="1" destOrd="0" presId="urn:microsoft.com/office/officeart/2005/8/layout/matrix1"/>
    <dgm:cxn modelId="{B478530B-59B8-4501-9B2C-2B849586CF3F}" srcId="{0A400866-6499-4F0B-8F0D-29E3D3F59A1B}" destId="{004747EC-A728-4110-9CC4-686370905360}" srcOrd="0" destOrd="0" parTransId="{C019CD60-9199-49BB-BD90-5B48A356C8C8}" sibTransId="{59F56B33-1A42-4BDC-A3CA-490EABC9ADAE}"/>
    <dgm:cxn modelId="{D8694EF8-8A8C-4CF7-B46E-E092DCB98C6A}" type="presOf" srcId="{258CE41B-7660-41BB-B9EB-EBE4F3FCC6A8}" destId="{011AF30A-5F3A-44D1-B65C-C9EFA65771D4}" srcOrd="1" destOrd="0" presId="urn:microsoft.com/office/officeart/2005/8/layout/matrix1"/>
    <dgm:cxn modelId="{50947A40-74F1-4AA7-B66D-61F02966CBC0}" type="presOf" srcId="{B34A43CE-7C0C-4173-A59B-42B15829BAD5}" destId="{9028D513-4382-4FF9-BCFC-B12D043AAFA0}" srcOrd="0" destOrd="0" presId="urn:microsoft.com/office/officeart/2005/8/layout/matrix1"/>
    <dgm:cxn modelId="{5640889B-0A08-49D8-9A99-7E2FD0528B68}" srcId="{B34A43CE-7C0C-4173-A59B-42B15829BAD5}" destId="{19862AE6-7CDA-4A01-8B9E-2AF0756F6C0B}" srcOrd="2" destOrd="0" parTransId="{1A50B7CC-8CE7-4323-BC07-7682C20E8012}" sibTransId="{C7B1622E-07E8-4D0A-B44E-5B2438B20EF5}"/>
    <dgm:cxn modelId="{FBD5FCC4-D6CF-4AC3-B111-1AF899D3012B}" srcId="{0A400866-6499-4F0B-8F0D-29E3D3F59A1B}" destId="{A7CB8CF1-1775-4C7B-AE37-4BCD293A921E}" srcOrd="3" destOrd="0" parTransId="{3C1AE2CD-3E2E-4C11-8981-326662EB6364}" sibTransId="{B1251AB9-96E6-4FE2-AE9F-0AE8D6F275D3}"/>
    <dgm:cxn modelId="{CA3B6510-4CEB-4ECA-9FDF-6FE443213267}" srcId="{0A400866-6499-4F0B-8F0D-29E3D3F59A1B}" destId="{B3002D92-0D08-4DF1-B0FA-90AC8E4AF6C4}" srcOrd="2" destOrd="0" parTransId="{A690EB18-C2D5-449D-A683-230C14A8F52A}" sibTransId="{78D68932-704D-40F3-92B1-D61CD9267700}"/>
    <dgm:cxn modelId="{DA26395A-A991-482F-8815-DFF2A2420024}" type="presOf" srcId="{A7CB8CF1-1775-4C7B-AE37-4BCD293A921E}" destId="{4571201D-5C8A-41CE-AFCF-C2A4C7D2E366}" srcOrd="0" destOrd="0" presId="urn:microsoft.com/office/officeart/2005/8/layout/matrix1"/>
    <dgm:cxn modelId="{2D3A1EBB-AB42-43E2-A806-227E3ED36656}" type="presOf" srcId="{B3002D92-0D08-4DF1-B0FA-90AC8E4AF6C4}" destId="{2997865A-F041-423A-9021-F6DEFA1B314B}" srcOrd="0" destOrd="0" presId="urn:microsoft.com/office/officeart/2005/8/layout/matrix1"/>
    <dgm:cxn modelId="{D5B0E7D6-A04B-4999-A791-5B40A8F00F4D}" srcId="{0A400866-6499-4F0B-8F0D-29E3D3F59A1B}" destId="{258CE41B-7660-41BB-B9EB-EBE4F3FCC6A8}" srcOrd="1" destOrd="0" parTransId="{D4DF4967-D93C-422A-81E9-FA978978DB38}" sibTransId="{8FA30C06-0D20-4007-93B8-6536DFDFBDB2}"/>
    <dgm:cxn modelId="{E8920CDE-C533-45AA-8697-776851C071AB}" srcId="{B34A43CE-7C0C-4173-A59B-42B15829BAD5}" destId="{D1DD45A5-87C6-4F1D-B8F4-25525BA0AF6E}" srcOrd="4" destOrd="0" parTransId="{14B942C8-EB87-4A00-B8C8-0100A80A7859}" sibTransId="{0F87F32A-7AC2-448F-9325-FF0F88AB0086}"/>
    <dgm:cxn modelId="{05A68CAD-5CC5-4C16-9F50-4720F974E0CE}" type="presParOf" srcId="{9028D513-4382-4FF9-BCFC-B12D043AAFA0}" destId="{F2985620-5D49-4482-8EE3-345090CC207F}" srcOrd="0" destOrd="0" presId="urn:microsoft.com/office/officeart/2005/8/layout/matrix1"/>
    <dgm:cxn modelId="{A208ADEB-D148-4354-8999-74B1588005DA}" type="presParOf" srcId="{F2985620-5D49-4482-8EE3-345090CC207F}" destId="{41F9EC68-BB80-44CA-8198-5D19BD09CFA7}" srcOrd="0" destOrd="0" presId="urn:microsoft.com/office/officeart/2005/8/layout/matrix1"/>
    <dgm:cxn modelId="{723D6720-B8F2-4DA3-A8F7-127EBFF9E8F5}" type="presParOf" srcId="{F2985620-5D49-4482-8EE3-345090CC207F}" destId="{751C34F7-DD3F-41F3-90E9-F3A5818B1D8C}" srcOrd="1" destOrd="0" presId="urn:microsoft.com/office/officeart/2005/8/layout/matrix1"/>
    <dgm:cxn modelId="{F1C46B09-AC91-40D4-88DE-C5D03D81DBF5}" type="presParOf" srcId="{F2985620-5D49-4482-8EE3-345090CC207F}" destId="{7AC76223-BAC6-497B-BD96-C640E9EA00D4}" srcOrd="2" destOrd="0" presId="urn:microsoft.com/office/officeart/2005/8/layout/matrix1"/>
    <dgm:cxn modelId="{07FE578C-E7BA-414B-815E-6B1575F298B2}" type="presParOf" srcId="{F2985620-5D49-4482-8EE3-345090CC207F}" destId="{011AF30A-5F3A-44D1-B65C-C9EFA65771D4}" srcOrd="3" destOrd="0" presId="urn:microsoft.com/office/officeart/2005/8/layout/matrix1"/>
    <dgm:cxn modelId="{FD7F7000-A262-4077-8F76-58F110532EFF}" type="presParOf" srcId="{F2985620-5D49-4482-8EE3-345090CC207F}" destId="{2997865A-F041-423A-9021-F6DEFA1B314B}" srcOrd="4" destOrd="0" presId="urn:microsoft.com/office/officeart/2005/8/layout/matrix1"/>
    <dgm:cxn modelId="{0DA99DB6-087F-48AA-BBAA-F736C95ABC13}" type="presParOf" srcId="{F2985620-5D49-4482-8EE3-345090CC207F}" destId="{9BE2A0F5-5B8B-475F-B96F-988A1FE4A93C}" srcOrd="5" destOrd="0" presId="urn:microsoft.com/office/officeart/2005/8/layout/matrix1"/>
    <dgm:cxn modelId="{99AB680A-22A0-4F55-8012-790272D4284E}" type="presParOf" srcId="{F2985620-5D49-4482-8EE3-345090CC207F}" destId="{4571201D-5C8A-41CE-AFCF-C2A4C7D2E366}" srcOrd="6" destOrd="0" presId="urn:microsoft.com/office/officeart/2005/8/layout/matrix1"/>
    <dgm:cxn modelId="{46F459E6-B4A9-421E-86B9-9832A4E77AA7}" type="presParOf" srcId="{F2985620-5D49-4482-8EE3-345090CC207F}" destId="{41A7ECB5-33E2-4DB8-B02D-D55C1144C222}" srcOrd="7" destOrd="0" presId="urn:microsoft.com/office/officeart/2005/8/layout/matrix1"/>
    <dgm:cxn modelId="{493D1387-400B-4871-ABD9-BE6ACEAC9835}" type="presParOf" srcId="{9028D513-4382-4FF9-BCFC-B12D043AAFA0}" destId="{945B2FF8-6F1C-4DD0-A0AE-A31879D18E9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ABD12E6-5EAE-48F9-8F8F-C84223713421}" type="doc">
      <dgm:prSet loTypeId="urn:microsoft.com/office/officeart/2005/8/layout/hList3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E546F1D-5D4D-417E-B67B-A3D081B5046D}">
      <dgm:prSet phldrT="[Текст]" custT="1"/>
      <dgm:spPr/>
      <dgm:t>
        <a:bodyPr/>
        <a:lstStyle/>
        <a:p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Направление расходов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B76334D9-79B2-47FD-9821-13FB4C57C86D}" type="parTrans" cxnId="{0AA5D3F4-2EFA-48E3-86A4-39DC819AC1F4}">
      <dgm:prSet/>
      <dgm:spPr/>
      <dgm:t>
        <a:bodyPr/>
        <a:lstStyle/>
        <a:p>
          <a:endParaRPr lang="ru-RU"/>
        </a:p>
      </dgm:t>
    </dgm:pt>
    <dgm:pt modelId="{C1D8579C-51E5-40B1-A87E-541A4C3D2566}" type="sibTrans" cxnId="{0AA5D3F4-2EFA-48E3-86A4-39DC819AC1F4}">
      <dgm:prSet/>
      <dgm:spPr/>
      <dgm:t>
        <a:bodyPr/>
        <a:lstStyle/>
        <a:p>
          <a:endParaRPr lang="ru-RU"/>
        </a:p>
      </dgm:t>
    </dgm:pt>
    <dgm:pt modelId="{E7460EFF-5B25-4098-91CA-C973B0BF3800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Озеленение и природоохранные мероприятия –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0,4 млн. рублей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Природоохранные мероприятия –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2,0 млн.рублей.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2A030E80-66A1-4EFF-A934-78C44BDBD28E}" type="parTrans" cxnId="{2CF4FD28-A8FE-4F7B-A9F0-0509980BE3AF}">
      <dgm:prSet/>
      <dgm:spPr/>
      <dgm:t>
        <a:bodyPr/>
        <a:lstStyle/>
        <a:p>
          <a:endParaRPr lang="ru-RU"/>
        </a:p>
      </dgm:t>
    </dgm:pt>
    <dgm:pt modelId="{6C144332-DEA9-4787-A6B4-09AB39E80FD4}" type="sibTrans" cxnId="{2CF4FD28-A8FE-4F7B-A9F0-0509980BE3AF}">
      <dgm:prSet/>
      <dgm:spPr/>
      <dgm:t>
        <a:bodyPr/>
        <a:lstStyle/>
        <a:p>
          <a:endParaRPr lang="ru-RU"/>
        </a:p>
      </dgm:t>
    </dgm:pt>
    <dgm:pt modelId="{638165F8-BFAA-428F-8288-8E98828FDE3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Энергосбережение и содержание систем наружного освещения –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6,2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A80DEE06-8168-430D-81D3-4C9A07E772AA}" type="parTrans" cxnId="{92BBC40E-E238-4BD9-8143-326D54A8A070}">
      <dgm:prSet/>
      <dgm:spPr/>
      <dgm:t>
        <a:bodyPr/>
        <a:lstStyle/>
        <a:p>
          <a:endParaRPr lang="ru-RU"/>
        </a:p>
      </dgm:t>
    </dgm:pt>
    <dgm:pt modelId="{4D535D7B-2CE7-4D5E-B488-8E2761A7DCAA}" type="sibTrans" cxnId="{92BBC40E-E238-4BD9-8143-326D54A8A070}">
      <dgm:prSet/>
      <dgm:spPr/>
      <dgm:t>
        <a:bodyPr/>
        <a:lstStyle/>
        <a:p>
          <a:endParaRPr lang="ru-RU"/>
        </a:p>
      </dgm:t>
    </dgm:pt>
    <dgm:pt modelId="{C6E65417-E619-485D-89A1-6753BD383803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Организация и содержание мест захоронения </a:t>
          </a:r>
          <a:r>
            <a:rPr lang="ru-RU" sz="1800" smtClean="0">
              <a:latin typeface="Times New Roman" pitchFamily="18" charset="0"/>
              <a:cs typeface="Times New Roman" pitchFamily="18" charset="0"/>
            </a:rPr>
            <a:t>–</a:t>
          </a:r>
          <a:r>
            <a:rPr lang="ru-RU" sz="1800" b="1" smtClean="0">
              <a:latin typeface="Times New Roman" pitchFamily="18" charset="0"/>
              <a:cs typeface="Times New Roman" pitchFamily="18" charset="0"/>
            </a:rPr>
            <a:t> 0,4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млн. рублей 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FA4CC38A-C3C3-41C1-97D3-E97E47BA9D44}" type="parTrans" cxnId="{D88A5BD4-CE81-4973-8121-A78FABF0A489}">
      <dgm:prSet/>
      <dgm:spPr/>
      <dgm:t>
        <a:bodyPr/>
        <a:lstStyle/>
        <a:p>
          <a:endParaRPr lang="ru-RU"/>
        </a:p>
      </dgm:t>
    </dgm:pt>
    <dgm:pt modelId="{6788BE3F-D368-4BE4-BC5F-F8821DBBA807}" type="sibTrans" cxnId="{D88A5BD4-CE81-4973-8121-A78FABF0A489}">
      <dgm:prSet/>
      <dgm:spPr/>
      <dgm:t>
        <a:bodyPr/>
        <a:lstStyle/>
        <a:p>
          <a:endParaRPr lang="ru-RU"/>
        </a:p>
      </dgm:t>
    </dgm:pt>
    <dgm:pt modelId="{B5A16BE3-4F00-43F0-89DD-F3A4843E586A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Формирование и содержание  муниципального имущества </a:t>
          </a:r>
          <a:r>
            <a:rPr lang="ru-RU" sz="1600" smtClean="0"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600" b="1" smtClean="0">
              <a:latin typeface="Times New Roman" pitchFamily="18" charset="0"/>
              <a:cs typeface="Times New Roman" pitchFamily="18" charset="0"/>
            </a:rPr>
            <a:t>5,5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FE5FAFAF-0DB7-44F2-8777-842A74B7C946}" type="parTrans" cxnId="{C2EB27EB-0AA4-4F92-922F-9BB2439626C9}">
      <dgm:prSet/>
      <dgm:spPr/>
      <dgm:t>
        <a:bodyPr/>
        <a:lstStyle/>
        <a:p>
          <a:endParaRPr lang="ru-RU"/>
        </a:p>
      </dgm:t>
    </dgm:pt>
    <dgm:pt modelId="{07BFCDE0-C84B-451E-9D13-DDC6C08A829A}" type="sibTrans" cxnId="{C2EB27EB-0AA4-4F92-922F-9BB2439626C9}">
      <dgm:prSet/>
      <dgm:spPr/>
      <dgm:t>
        <a:bodyPr/>
        <a:lstStyle/>
        <a:p>
          <a:endParaRPr lang="ru-RU"/>
        </a:p>
      </dgm:t>
    </dgm:pt>
    <dgm:pt modelId="{42E4B095-910C-4667-9A1E-BCB8FFA6BB1E}" type="pres">
      <dgm:prSet presAssocID="{1ABD12E6-5EAE-48F9-8F8F-C8422371342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205E5E-BF02-4AC2-996F-6853EDB948E4}" type="pres">
      <dgm:prSet presAssocID="{4E546F1D-5D4D-417E-B67B-A3D081B5046D}" presName="roof" presStyleLbl="dkBgShp" presStyleIdx="0" presStyleCnt="2" custScaleY="50480" custLinFactNeighborY="-12380"/>
      <dgm:spPr/>
      <dgm:t>
        <a:bodyPr/>
        <a:lstStyle/>
        <a:p>
          <a:endParaRPr lang="ru-RU"/>
        </a:p>
      </dgm:t>
    </dgm:pt>
    <dgm:pt modelId="{1B5A9A8A-562F-4B24-B94D-39485A35EEBC}" type="pres">
      <dgm:prSet presAssocID="{4E546F1D-5D4D-417E-B67B-A3D081B5046D}" presName="pillars" presStyleCnt="0"/>
      <dgm:spPr/>
    </dgm:pt>
    <dgm:pt modelId="{95C62A87-2AB8-4707-B530-F337A2AA286C}" type="pres">
      <dgm:prSet presAssocID="{4E546F1D-5D4D-417E-B67B-A3D081B5046D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59287C-7D2C-4AD9-86FF-3E51443FA7A7}" type="pres">
      <dgm:prSet presAssocID="{638165F8-BFAA-428F-8288-8E98828FDE34}" presName="pillarX" presStyleLbl="node1" presStyleIdx="1" presStyleCnt="4" custLinFactNeighborY="-17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E0B0C7-9BCD-4A5D-AAF6-151531373B27}" type="pres">
      <dgm:prSet presAssocID="{E7460EFF-5B25-4098-91CA-C973B0BF3800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557D0F-A532-465A-8CEA-12A8C7A1E765}" type="pres">
      <dgm:prSet presAssocID="{B5A16BE3-4F00-43F0-89DD-F3A4843E586A}" presName="pillarX" presStyleLbl="node1" presStyleIdx="3" presStyleCnt="4" custLinFactNeighborX="0" custLinFactNeighborY="-17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FD67D0-199C-4FC3-99D4-655CC380CD3B}" type="pres">
      <dgm:prSet presAssocID="{4E546F1D-5D4D-417E-B67B-A3D081B5046D}" presName="base" presStyleLbl="dkBgShp" presStyleIdx="1" presStyleCnt="2"/>
      <dgm:spPr/>
    </dgm:pt>
  </dgm:ptLst>
  <dgm:cxnLst>
    <dgm:cxn modelId="{BD588F5D-7666-42BA-A7D5-6E8EA66848C2}" type="presOf" srcId="{638165F8-BFAA-428F-8288-8E98828FDE34}" destId="{BE59287C-7D2C-4AD9-86FF-3E51443FA7A7}" srcOrd="0" destOrd="0" presId="urn:microsoft.com/office/officeart/2005/8/layout/hList3"/>
    <dgm:cxn modelId="{C2EB27EB-0AA4-4F92-922F-9BB2439626C9}" srcId="{4E546F1D-5D4D-417E-B67B-A3D081B5046D}" destId="{B5A16BE3-4F00-43F0-89DD-F3A4843E586A}" srcOrd="3" destOrd="0" parTransId="{FE5FAFAF-0DB7-44F2-8777-842A74B7C946}" sibTransId="{07BFCDE0-C84B-451E-9D13-DDC6C08A829A}"/>
    <dgm:cxn modelId="{EF6A89AC-18FD-4F8E-9209-C3740DCC274D}" type="presOf" srcId="{1ABD12E6-5EAE-48F9-8F8F-C84223713421}" destId="{42E4B095-910C-4667-9A1E-BCB8FFA6BB1E}" srcOrd="0" destOrd="0" presId="urn:microsoft.com/office/officeart/2005/8/layout/hList3"/>
    <dgm:cxn modelId="{E1E8E8A6-D0FA-4713-A064-C1B8C4A1A598}" type="presOf" srcId="{C6E65417-E619-485D-89A1-6753BD383803}" destId="{95C62A87-2AB8-4707-B530-F337A2AA286C}" srcOrd="0" destOrd="0" presId="urn:microsoft.com/office/officeart/2005/8/layout/hList3"/>
    <dgm:cxn modelId="{0AA5D3F4-2EFA-48E3-86A4-39DC819AC1F4}" srcId="{1ABD12E6-5EAE-48F9-8F8F-C84223713421}" destId="{4E546F1D-5D4D-417E-B67B-A3D081B5046D}" srcOrd="0" destOrd="0" parTransId="{B76334D9-79B2-47FD-9821-13FB4C57C86D}" sibTransId="{C1D8579C-51E5-40B1-A87E-541A4C3D2566}"/>
    <dgm:cxn modelId="{29B2D5FB-08D1-4AB6-9351-7F1BD725E3FB}" type="presOf" srcId="{E7460EFF-5B25-4098-91CA-C973B0BF3800}" destId="{B0E0B0C7-9BCD-4A5D-AAF6-151531373B27}" srcOrd="0" destOrd="0" presId="urn:microsoft.com/office/officeart/2005/8/layout/hList3"/>
    <dgm:cxn modelId="{3206543A-7035-4666-8C92-00D2257BD0D9}" type="presOf" srcId="{B5A16BE3-4F00-43F0-89DD-F3A4843E586A}" destId="{28557D0F-A532-465A-8CEA-12A8C7A1E765}" srcOrd="0" destOrd="0" presId="urn:microsoft.com/office/officeart/2005/8/layout/hList3"/>
    <dgm:cxn modelId="{0AA1428E-4CF9-4DB9-8626-346FC5D3E0DE}" type="presOf" srcId="{4E546F1D-5D4D-417E-B67B-A3D081B5046D}" destId="{2C205E5E-BF02-4AC2-996F-6853EDB948E4}" srcOrd="0" destOrd="0" presId="urn:microsoft.com/office/officeart/2005/8/layout/hList3"/>
    <dgm:cxn modelId="{D88A5BD4-CE81-4973-8121-A78FABF0A489}" srcId="{4E546F1D-5D4D-417E-B67B-A3D081B5046D}" destId="{C6E65417-E619-485D-89A1-6753BD383803}" srcOrd="0" destOrd="0" parTransId="{FA4CC38A-C3C3-41C1-97D3-E97E47BA9D44}" sibTransId="{6788BE3F-D368-4BE4-BC5F-F8821DBBA807}"/>
    <dgm:cxn modelId="{92BBC40E-E238-4BD9-8143-326D54A8A070}" srcId="{4E546F1D-5D4D-417E-B67B-A3D081B5046D}" destId="{638165F8-BFAA-428F-8288-8E98828FDE34}" srcOrd="1" destOrd="0" parTransId="{A80DEE06-8168-430D-81D3-4C9A07E772AA}" sibTransId="{4D535D7B-2CE7-4D5E-B488-8E2761A7DCAA}"/>
    <dgm:cxn modelId="{2CF4FD28-A8FE-4F7B-A9F0-0509980BE3AF}" srcId="{4E546F1D-5D4D-417E-B67B-A3D081B5046D}" destId="{E7460EFF-5B25-4098-91CA-C973B0BF3800}" srcOrd="2" destOrd="0" parTransId="{2A030E80-66A1-4EFF-A934-78C44BDBD28E}" sibTransId="{6C144332-DEA9-4787-A6B4-09AB39E80FD4}"/>
    <dgm:cxn modelId="{798E43CD-B582-4070-A3D1-989FA15BF9D5}" type="presParOf" srcId="{42E4B095-910C-4667-9A1E-BCB8FFA6BB1E}" destId="{2C205E5E-BF02-4AC2-996F-6853EDB948E4}" srcOrd="0" destOrd="0" presId="urn:microsoft.com/office/officeart/2005/8/layout/hList3"/>
    <dgm:cxn modelId="{FDAC4A03-3CE2-42D7-B6F4-B2CD7F55741C}" type="presParOf" srcId="{42E4B095-910C-4667-9A1E-BCB8FFA6BB1E}" destId="{1B5A9A8A-562F-4B24-B94D-39485A35EEBC}" srcOrd="1" destOrd="0" presId="urn:microsoft.com/office/officeart/2005/8/layout/hList3"/>
    <dgm:cxn modelId="{087D3308-61CD-4DEE-96E8-88254A81E416}" type="presParOf" srcId="{1B5A9A8A-562F-4B24-B94D-39485A35EEBC}" destId="{95C62A87-2AB8-4707-B530-F337A2AA286C}" srcOrd="0" destOrd="0" presId="urn:microsoft.com/office/officeart/2005/8/layout/hList3"/>
    <dgm:cxn modelId="{E5E11AD3-2972-4144-8E6E-DE400B6EE747}" type="presParOf" srcId="{1B5A9A8A-562F-4B24-B94D-39485A35EEBC}" destId="{BE59287C-7D2C-4AD9-86FF-3E51443FA7A7}" srcOrd="1" destOrd="0" presId="urn:microsoft.com/office/officeart/2005/8/layout/hList3"/>
    <dgm:cxn modelId="{A62E59ED-2205-4C5E-A436-390ED94C2F15}" type="presParOf" srcId="{1B5A9A8A-562F-4B24-B94D-39485A35EEBC}" destId="{B0E0B0C7-9BCD-4A5D-AAF6-151531373B27}" srcOrd="2" destOrd="0" presId="urn:microsoft.com/office/officeart/2005/8/layout/hList3"/>
    <dgm:cxn modelId="{A3760822-4E05-4A82-9454-1B71663C25D9}" type="presParOf" srcId="{1B5A9A8A-562F-4B24-B94D-39485A35EEBC}" destId="{28557D0F-A532-465A-8CEA-12A8C7A1E765}" srcOrd="3" destOrd="0" presId="urn:microsoft.com/office/officeart/2005/8/layout/hList3"/>
    <dgm:cxn modelId="{A2D0415C-D455-4C2A-B9E5-9C76D758A552}" type="presParOf" srcId="{42E4B095-910C-4667-9A1E-BCB8FFA6BB1E}" destId="{AFFD67D0-199C-4FC3-99D4-655CC380CD3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AE3722-93A7-46D6-9A7F-9C9B3FED9D48}" type="doc">
      <dgm:prSet loTypeId="urn:microsoft.com/office/officeart/2005/8/layout/hList3" loCatId="list" qsTypeId="urn:microsoft.com/office/officeart/2005/8/quickstyle/3d1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68A8CE58-9606-4D4A-AA23-72E58BF018CD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Исполнено 0,5 млн. рублей 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(Средства по данной программе были переданы в бюджет Березовского района иными межбюджетными трансфертами, в связи с передачей полномочия по решению вопросов местного значения - сохранение, использование и популяризация объектов культурного наследия, создание условий для организации досуга и обеспечения жителей поселения услугами организаций культуры, в части поддержки культурных мероприятий в области сохранения и развития культурного наследия народов)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71A4FF-411D-482C-9C4B-4D7599CE42F6}" type="parTrans" cxnId="{8C66FEB8-5983-410F-8223-6DAD88A19745}">
      <dgm:prSet/>
      <dgm:spPr/>
      <dgm:t>
        <a:bodyPr/>
        <a:lstStyle/>
        <a:p>
          <a:endParaRPr lang="ru-RU"/>
        </a:p>
      </dgm:t>
    </dgm:pt>
    <dgm:pt modelId="{8DBBAF59-AD80-450A-8DDD-2DFD1F56B9C9}" type="sibTrans" cxnId="{8C66FEB8-5983-410F-8223-6DAD88A19745}">
      <dgm:prSet/>
      <dgm:spPr/>
      <dgm:t>
        <a:bodyPr/>
        <a:lstStyle/>
        <a:p>
          <a:endParaRPr lang="ru-RU"/>
        </a:p>
      </dgm:t>
    </dgm:pt>
    <dgm:pt modelId="{C09784F8-1C8A-41DC-9827-6C047D080985}">
      <dgm:prSet phldrT="[Текст]" custT="1"/>
      <dgm:spPr>
        <a:solidFill>
          <a:srgbClr val="FFFF66"/>
        </a:solidFill>
        <a:ln>
          <a:solidFill>
            <a:srgbClr val="00B050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Общероссийские праздничные даты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День защитника отечества;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День Победы;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День защиты детей;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A07587C-7EAC-49CB-92BC-4F5723937FDC}" type="parTrans" cxnId="{F93B1CA1-E7C5-4BAF-8BC8-CC65913DF550}">
      <dgm:prSet/>
      <dgm:spPr/>
      <dgm:t>
        <a:bodyPr/>
        <a:lstStyle/>
        <a:p>
          <a:endParaRPr lang="ru-RU"/>
        </a:p>
      </dgm:t>
    </dgm:pt>
    <dgm:pt modelId="{FC01D532-21EF-4C36-BC25-A08CC921B67F}" type="sibTrans" cxnId="{F93B1CA1-E7C5-4BAF-8BC8-CC65913DF550}">
      <dgm:prSet/>
      <dgm:spPr/>
      <dgm:t>
        <a:bodyPr/>
        <a:lstStyle/>
        <a:p>
          <a:endParaRPr lang="ru-RU"/>
        </a:p>
      </dgm:t>
    </dgm:pt>
    <dgm:pt modelId="{02EFC6AA-95A2-4787-9F9E-8B492EEBB5DF}">
      <dgm:prSet phldrT="[Текст]" custT="1"/>
      <dgm:spPr>
        <a:solidFill>
          <a:srgbClr val="FFFF66"/>
        </a:solidFill>
        <a:ln>
          <a:solidFill>
            <a:srgbClr val="00B050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Праздничные мероприятия местного значения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700" b="0" dirty="0" smtClean="0">
              <a:latin typeface="Times New Roman" pitchFamily="18" charset="0"/>
              <a:cs typeface="Times New Roman" pitchFamily="18" charset="0"/>
            </a:rPr>
            <a:t>День рыбака; Модница;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700" b="0" dirty="0" err="1" smtClean="0">
              <a:latin typeface="Times New Roman" pitchFamily="18" charset="0"/>
              <a:cs typeface="Times New Roman" pitchFamily="18" charset="0"/>
            </a:rPr>
            <a:t>Онлайн</a:t>
          </a:r>
          <a:r>
            <a:rPr lang="ru-RU" sz="1700" b="0" dirty="0" smtClean="0">
              <a:latin typeface="Times New Roman" pitchFamily="18" charset="0"/>
              <a:cs typeface="Times New Roman" pitchFamily="18" charset="0"/>
            </a:rPr>
            <a:t> акция памяти жертв Беслана;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700" b="0" dirty="0" smtClean="0">
              <a:latin typeface="Times New Roman" pitchFamily="18" charset="0"/>
              <a:cs typeface="Times New Roman" pitchFamily="18" charset="0"/>
            </a:rPr>
            <a:t>Новогодний утренник для детей-инвалидов, организация проведения мероприятия</a:t>
          </a:r>
          <a:endParaRPr lang="ru-RU" sz="1700" b="0" dirty="0">
            <a:latin typeface="Times New Roman" pitchFamily="18" charset="0"/>
            <a:cs typeface="Times New Roman" pitchFamily="18" charset="0"/>
          </a:endParaRPr>
        </a:p>
      </dgm:t>
    </dgm:pt>
    <dgm:pt modelId="{A0F9FEBE-1218-4474-A4B4-4298AD957644}" type="sibTrans" cxnId="{3A846972-7034-4E77-A0CC-791B883CDC39}">
      <dgm:prSet/>
      <dgm:spPr/>
      <dgm:t>
        <a:bodyPr/>
        <a:lstStyle/>
        <a:p>
          <a:endParaRPr lang="ru-RU"/>
        </a:p>
      </dgm:t>
    </dgm:pt>
    <dgm:pt modelId="{DA507105-5834-434A-A909-AD1FE6B49A88}" type="parTrans" cxnId="{3A846972-7034-4E77-A0CC-791B883CDC39}">
      <dgm:prSet/>
      <dgm:spPr/>
      <dgm:t>
        <a:bodyPr/>
        <a:lstStyle/>
        <a:p>
          <a:endParaRPr lang="ru-RU"/>
        </a:p>
      </dgm:t>
    </dgm:pt>
    <dgm:pt modelId="{372B7C71-83F8-4468-B606-4FCB67126204}" type="pres">
      <dgm:prSet presAssocID="{C2AE3722-93A7-46D6-9A7F-9C9B3FED9D4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D14716-4955-4805-A3C2-A3D477A14E1C}" type="pres">
      <dgm:prSet presAssocID="{68A8CE58-9606-4D4A-AA23-72E58BF018CD}" presName="roof" presStyleLbl="dkBgShp" presStyleIdx="0" presStyleCnt="2"/>
      <dgm:spPr/>
      <dgm:t>
        <a:bodyPr/>
        <a:lstStyle/>
        <a:p>
          <a:endParaRPr lang="ru-RU"/>
        </a:p>
      </dgm:t>
    </dgm:pt>
    <dgm:pt modelId="{1F2F95B4-B6E8-4F61-AA98-1EB60D9F778C}" type="pres">
      <dgm:prSet presAssocID="{68A8CE58-9606-4D4A-AA23-72E58BF018CD}" presName="pillars" presStyleCnt="0"/>
      <dgm:spPr/>
    </dgm:pt>
    <dgm:pt modelId="{D65F5202-5A81-483B-B74E-8D69F9B84F0D}" type="pres">
      <dgm:prSet presAssocID="{68A8CE58-9606-4D4A-AA23-72E58BF018CD}" presName="pillar1" presStyleLbl="node1" presStyleIdx="0" presStyleCnt="2" custScaleX="69222" custScaleY="83725" custLinFactNeighborY="110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C6B97-23E2-471E-89B3-6B82A4D5E8EB}" type="pres">
      <dgm:prSet presAssocID="{02EFC6AA-95A2-4787-9F9E-8B492EEBB5DF}" presName="pillarX" presStyleLbl="node1" presStyleIdx="1" presStyleCnt="2" custScaleX="81466" custScaleY="83926" custLinFactNeighborX="-41" custLinFactNeighborY="11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1FBDAE-44B2-4CE7-9CC4-F7BE3881E80C}" type="pres">
      <dgm:prSet presAssocID="{68A8CE58-9606-4D4A-AA23-72E58BF018CD}" presName="base" presStyleLbl="dkBgShp" presStyleIdx="1" presStyleCnt="2"/>
      <dgm:spPr/>
    </dgm:pt>
  </dgm:ptLst>
  <dgm:cxnLst>
    <dgm:cxn modelId="{F93B1CA1-E7C5-4BAF-8BC8-CC65913DF550}" srcId="{68A8CE58-9606-4D4A-AA23-72E58BF018CD}" destId="{C09784F8-1C8A-41DC-9827-6C047D080985}" srcOrd="0" destOrd="0" parTransId="{5A07587C-7EAC-49CB-92BC-4F5723937FDC}" sibTransId="{FC01D532-21EF-4C36-BC25-A08CC921B67F}"/>
    <dgm:cxn modelId="{00C5223D-A225-4453-8799-DBF9B758E7BD}" type="presOf" srcId="{C09784F8-1C8A-41DC-9827-6C047D080985}" destId="{D65F5202-5A81-483B-B74E-8D69F9B84F0D}" srcOrd="0" destOrd="0" presId="urn:microsoft.com/office/officeart/2005/8/layout/hList3"/>
    <dgm:cxn modelId="{3A846972-7034-4E77-A0CC-791B883CDC39}" srcId="{68A8CE58-9606-4D4A-AA23-72E58BF018CD}" destId="{02EFC6AA-95A2-4787-9F9E-8B492EEBB5DF}" srcOrd="1" destOrd="0" parTransId="{DA507105-5834-434A-A909-AD1FE6B49A88}" sibTransId="{A0F9FEBE-1218-4474-A4B4-4298AD957644}"/>
    <dgm:cxn modelId="{8C66FEB8-5983-410F-8223-6DAD88A19745}" srcId="{C2AE3722-93A7-46D6-9A7F-9C9B3FED9D48}" destId="{68A8CE58-9606-4D4A-AA23-72E58BF018CD}" srcOrd="0" destOrd="0" parTransId="{3C71A4FF-411D-482C-9C4B-4D7599CE42F6}" sibTransId="{8DBBAF59-AD80-450A-8DDD-2DFD1F56B9C9}"/>
    <dgm:cxn modelId="{F268C782-3703-438A-8695-98D7C721F784}" type="presOf" srcId="{02EFC6AA-95A2-4787-9F9E-8B492EEBB5DF}" destId="{7EBC6B97-23E2-471E-89B3-6B82A4D5E8EB}" srcOrd="0" destOrd="0" presId="urn:microsoft.com/office/officeart/2005/8/layout/hList3"/>
    <dgm:cxn modelId="{02DBB936-B0A3-445E-A79D-38FF5C45716C}" type="presOf" srcId="{C2AE3722-93A7-46D6-9A7F-9C9B3FED9D48}" destId="{372B7C71-83F8-4468-B606-4FCB67126204}" srcOrd="0" destOrd="0" presId="urn:microsoft.com/office/officeart/2005/8/layout/hList3"/>
    <dgm:cxn modelId="{73AA994F-BA2A-470D-9AD1-9F2E0F04D010}" type="presOf" srcId="{68A8CE58-9606-4D4A-AA23-72E58BF018CD}" destId="{19D14716-4955-4805-A3C2-A3D477A14E1C}" srcOrd="0" destOrd="0" presId="urn:microsoft.com/office/officeart/2005/8/layout/hList3"/>
    <dgm:cxn modelId="{7F441B27-2AC7-4CBB-BAB7-03C5E6031736}" type="presParOf" srcId="{372B7C71-83F8-4468-B606-4FCB67126204}" destId="{19D14716-4955-4805-A3C2-A3D477A14E1C}" srcOrd="0" destOrd="0" presId="urn:microsoft.com/office/officeart/2005/8/layout/hList3"/>
    <dgm:cxn modelId="{664E833B-92A2-4512-AE2C-395B9496731C}" type="presParOf" srcId="{372B7C71-83F8-4468-B606-4FCB67126204}" destId="{1F2F95B4-B6E8-4F61-AA98-1EB60D9F778C}" srcOrd="1" destOrd="0" presId="urn:microsoft.com/office/officeart/2005/8/layout/hList3"/>
    <dgm:cxn modelId="{F15C79E3-982B-4C34-A20B-319318D72E51}" type="presParOf" srcId="{1F2F95B4-B6E8-4F61-AA98-1EB60D9F778C}" destId="{D65F5202-5A81-483B-B74E-8D69F9B84F0D}" srcOrd="0" destOrd="0" presId="urn:microsoft.com/office/officeart/2005/8/layout/hList3"/>
    <dgm:cxn modelId="{CD8BBD56-B068-475A-A0B0-BC2A694A86FA}" type="presParOf" srcId="{1F2F95B4-B6E8-4F61-AA98-1EB60D9F778C}" destId="{7EBC6B97-23E2-471E-89B3-6B82A4D5E8EB}" srcOrd="1" destOrd="0" presId="urn:microsoft.com/office/officeart/2005/8/layout/hList3"/>
    <dgm:cxn modelId="{929230B1-F355-4FE7-A730-C977488175CE}" type="presParOf" srcId="{372B7C71-83F8-4468-B606-4FCB67126204}" destId="{E51FBDAE-44B2-4CE7-9CC4-F7BE3881E80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C1EC37B-E168-4773-8B27-5D20E3248ADA}" type="doc">
      <dgm:prSet loTypeId="urn:microsoft.com/office/officeart/2005/8/layout/hProcess9" loCatId="process" qsTypeId="urn:microsoft.com/office/officeart/2005/8/quickstyle/3d3" qsCatId="3D" csTypeId="urn:microsoft.com/office/officeart/2005/8/colors/accent3_1" csCatId="accent3" phldr="1"/>
      <dgm:spPr/>
    </dgm:pt>
    <dgm:pt modelId="{3F80202F-9E93-44B9-85A4-5DA63963EF6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Исполнено 21,3 млн. рублей или 100% от уточненного плана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AABE63F4-19E8-4220-9BB3-4482B45CF860}" type="parTrans" cxnId="{182340C0-BA92-4041-AA7F-ED8FE4CA5CD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10FE403-037A-4D19-97FE-ADAB8EEBE439}" type="sibTrans" cxnId="{182340C0-BA92-4041-AA7F-ED8FE4CA5CD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AAEC5A8-FF78-4A97-8C7C-EC375A860F98}">
      <dgm:prSet phldrT="[Текст]" custT="1"/>
      <dgm:spPr/>
      <dgm:t>
        <a:bodyPr/>
        <a:lstStyle/>
        <a:p>
          <a:r>
            <a:rPr lang="ru-RU" sz="1400" b="0" i="0" u="none" strike="noStrike" dirty="0" smtClean="0">
              <a:latin typeface="Times New Roman" pitchFamily="18" charset="0"/>
              <a:cs typeface="Times New Roman" pitchFamily="18" charset="0"/>
            </a:rPr>
            <a:t>Благоустройство общественных территорий – 20,2 млн. рублей 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28AD1EB4-67DB-487B-AE5D-9E1C25023793}" type="parTrans" cxnId="{C7811E53-F249-4F53-8C1A-41437337EA6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77AB232-9FE7-4B33-8519-42AFA5458957}" type="sibTrans" cxnId="{C7811E53-F249-4F53-8C1A-41437337EA6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D0AFFD5F-59A5-4B1E-B58C-7FD2044BDA2E}">
      <dgm:prSet phldrT="[Текст]" custT="1"/>
      <dgm:spPr/>
      <dgm:t>
        <a:bodyPr/>
        <a:lstStyle/>
        <a:p>
          <a:r>
            <a:rPr lang="ru-RU" sz="1400" b="0" i="0" u="none" strike="noStrike" dirty="0" smtClean="0">
              <a:latin typeface="Times New Roman" pitchFamily="18" charset="0"/>
              <a:cs typeface="Times New Roman" pitchFamily="18" charset="0"/>
            </a:rPr>
            <a:t>Благоустройство дворовых территорий – 1,1 млн. рублей 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E5AFE75E-8FB7-4142-AB58-6A000E761D3D}" type="parTrans" cxnId="{19285954-B3EB-46F3-80B5-710209C2C40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A01D9BE-D79B-4DC2-ADD7-70FD51AEBA1D}" type="sibTrans" cxnId="{19285954-B3EB-46F3-80B5-710209C2C40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81BB9F31-2E41-4151-8357-707C03043E59}" type="pres">
      <dgm:prSet presAssocID="{4C1EC37B-E168-4773-8B27-5D20E3248ADA}" presName="CompostProcess" presStyleCnt="0">
        <dgm:presLayoutVars>
          <dgm:dir/>
          <dgm:resizeHandles val="exact"/>
        </dgm:presLayoutVars>
      </dgm:prSet>
      <dgm:spPr/>
    </dgm:pt>
    <dgm:pt modelId="{2B44B661-911C-44C1-ACE4-765F996C20CE}" type="pres">
      <dgm:prSet presAssocID="{4C1EC37B-E168-4773-8B27-5D20E3248ADA}" presName="arrow" presStyleLbl="bgShp" presStyleIdx="0" presStyleCnt="1"/>
      <dgm:spPr/>
    </dgm:pt>
    <dgm:pt modelId="{B082ACC5-387F-4023-AA7C-7CFAA2217D41}" type="pres">
      <dgm:prSet presAssocID="{4C1EC37B-E168-4773-8B27-5D20E3248ADA}" presName="linearProcess" presStyleCnt="0"/>
      <dgm:spPr/>
    </dgm:pt>
    <dgm:pt modelId="{C64D43C8-6661-401D-B9FA-FEBF8C9C010E}" type="pres">
      <dgm:prSet presAssocID="{3F80202F-9E93-44B9-85A4-5DA63963EF6F}" presName="textNode" presStyleLbl="node1" presStyleIdx="0" presStyleCnt="3" custLinFactX="200000" custLinFactNeighborX="201042" custLinFactNeighborY="27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429151-E62E-4CE4-9EDA-1F962BF497CE}" type="pres">
      <dgm:prSet presAssocID="{E10FE403-037A-4D19-97FE-ADAB8EEBE439}" presName="sibTrans" presStyleCnt="0"/>
      <dgm:spPr/>
    </dgm:pt>
    <dgm:pt modelId="{C6E29E3B-F0EF-421A-B53B-9C88CD556DEA}" type="pres">
      <dgm:prSet presAssocID="{9AAEC5A8-FF78-4A97-8C7C-EC375A860F98}" presName="textNode" presStyleLbl="node1" presStyleIdx="1" presStyleCnt="3" custLinFactX="-97649" custLinFactNeighborX="-100000" custLinFactNeighborY="-34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0CE1A4-7CEB-4D28-8B2E-42BB2963E06A}" type="pres">
      <dgm:prSet presAssocID="{C77AB232-9FE7-4B33-8519-42AFA5458957}" presName="sibTrans" presStyleCnt="0"/>
      <dgm:spPr/>
    </dgm:pt>
    <dgm:pt modelId="{B4457940-E085-4AC4-91A4-1F23C8C5AA9F}" type="pres">
      <dgm:prSet presAssocID="{D0AFFD5F-59A5-4B1E-B58C-7FD2044BDA2E}" presName="textNode" presStyleLbl="node1" presStyleIdx="2" presStyleCnt="3" custLinFactX="-100000" custLinFactNeighborX="-100977" custLinFactNeighborY="-34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45AFAB-C503-4982-9D6E-8D40E3C7E4BC}" type="presOf" srcId="{3F80202F-9E93-44B9-85A4-5DA63963EF6F}" destId="{C64D43C8-6661-401D-B9FA-FEBF8C9C010E}" srcOrd="0" destOrd="0" presId="urn:microsoft.com/office/officeart/2005/8/layout/hProcess9"/>
    <dgm:cxn modelId="{19285954-B3EB-46F3-80B5-710209C2C406}" srcId="{4C1EC37B-E168-4773-8B27-5D20E3248ADA}" destId="{D0AFFD5F-59A5-4B1E-B58C-7FD2044BDA2E}" srcOrd="2" destOrd="0" parTransId="{E5AFE75E-8FB7-4142-AB58-6A000E761D3D}" sibTransId="{FA01D9BE-D79B-4DC2-ADD7-70FD51AEBA1D}"/>
    <dgm:cxn modelId="{7F92C6F0-3465-4129-951A-BE9F46FDBC3C}" type="presOf" srcId="{D0AFFD5F-59A5-4B1E-B58C-7FD2044BDA2E}" destId="{B4457940-E085-4AC4-91A4-1F23C8C5AA9F}" srcOrd="0" destOrd="0" presId="urn:microsoft.com/office/officeart/2005/8/layout/hProcess9"/>
    <dgm:cxn modelId="{E6567CC9-FFD0-4E63-B0BD-95D934549F35}" type="presOf" srcId="{9AAEC5A8-FF78-4A97-8C7C-EC375A860F98}" destId="{C6E29E3B-F0EF-421A-B53B-9C88CD556DEA}" srcOrd="0" destOrd="0" presId="urn:microsoft.com/office/officeart/2005/8/layout/hProcess9"/>
    <dgm:cxn modelId="{182340C0-BA92-4041-AA7F-ED8FE4CA5CD1}" srcId="{4C1EC37B-E168-4773-8B27-5D20E3248ADA}" destId="{3F80202F-9E93-44B9-85A4-5DA63963EF6F}" srcOrd="0" destOrd="0" parTransId="{AABE63F4-19E8-4220-9BB3-4482B45CF860}" sibTransId="{E10FE403-037A-4D19-97FE-ADAB8EEBE439}"/>
    <dgm:cxn modelId="{C7811E53-F249-4F53-8C1A-41437337EA6B}" srcId="{4C1EC37B-E168-4773-8B27-5D20E3248ADA}" destId="{9AAEC5A8-FF78-4A97-8C7C-EC375A860F98}" srcOrd="1" destOrd="0" parTransId="{28AD1EB4-67DB-487B-AE5D-9E1C25023793}" sibTransId="{C77AB232-9FE7-4B33-8519-42AFA5458957}"/>
    <dgm:cxn modelId="{73D55AB3-44F1-4F2C-BF17-6103EC1A3AD5}" type="presOf" srcId="{4C1EC37B-E168-4773-8B27-5D20E3248ADA}" destId="{81BB9F31-2E41-4151-8357-707C03043E59}" srcOrd="0" destOrd="0" presId="urn:microsoft.com/office/officeart/2005/8/layout/hProcess9"/>
    <dgm:cxn modelId="{0049EA2B-88E5-4BCE-BD74-FDA33CF95EC9}" type="presParOf" srcId="{81BB9F31-2E41-4151-8357-707C03043E59}" destId="{2B44B661-911C-44C1-ACE4-765F996C20CE}" srcOrd="0" destOrd="0" presId="urn:microsoft.com/office/officeart/2005/8/layout/hProcess9"/>
    <dgm:cxn modelId="{A4737D1F-DE60-42E5-98AB-FB8505DEEF5E}" type="presParOf" srcId="{81BB9F31-2E41-4151-8357-707C03043E59}" destId="{B082ACC5-387F-4023-AA7C-7CFAA2217D41}" srcOrd="1" destOrd="0" presId="urn:microsoft.com/office/officeart/2005/8/layout/hProcess9"/>
    <dgm:cxn modelId="{7814047E-9A09-41AE-A04B-EA6B67BC8FAD}" type="presParOf" srcId="{B082ACC5-387F-4023-AA7C-7CFAA2217D41}" destId="{C64D43C8-6661-401D-B9FA-FEBF8C9C010E}" srcOrd="0" destOrd="0" presId="urn:microsoft.com/office/officeart/2005/8/layout/hProcess9"/>
    <dgm:cxn modelId="{FF1C7D62-1B2A-4E12-8550-FC41E9285C0C}" type="presParOf" srcId="{B082ACC5-387F-4023-AA7C-7CFAA2217D41}" destId="{35429151-E62E-4CE4-9EDA-1F962BF497CE}" srcOrd="1" destOrd="0" presId="urn:microsoft.com/office/officeart/2005/8/layout/hProcess9"/>
    <dgm:cxn modelId="{36159182-641E-4FBF-BC62-1BA1FE1C02C9}" type="presParOf" srcId="{B082ACC5-387F-4023-AA7C-7CFAA2217D41}" destId="{C6E29E3B-F0EF-421A-B53B-9C88CD556DEA}" srcOrd="2" destOrd="0" presId="urn:microsoft.com/office/officeart/2005/8/layout/hProcess9"/>
    <dgm:cxn modelId="{B10961BF-399F-4CE7-AE8F-9D5B406DB284}" type="presParOf" srcId="{B082ACC5-387F-4023-AA7C-7CFAA2217D41}" destId="{FB0CE1A4-7CEB-4D28-8B2E-42BB2963E06A}" srcOrd="3" destOrd="0" presId="urn:microsoft.com/office/officeart/2005/8/layout/hProcess9"/>
    <dgm:cxn modelId="{2BC29171-3DE3-4A78-9708-A40B5A8888AE}" type="presParOf" srcId="{B082ACC5-387F-4023-AA7C-7CFAA2217D41}" destId="{B4457940-E085-4AC4-91A4-1F23C8C5AA9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A74C261-F16C-48FC-A6E0-2EF48DACECD1}" type="doc">
      <dgm:prSet loTypeId="urn:microsoft.com/office/officeart/2005/8/layout/pyramid2" loCatId="pyramid" qsTypeId="urn:microsoft.com/office/officeart/2005/8/quickstyle/simple3" qsCatId="simple" csTypeId="urn:microsoft.com/office/officeart/2005/8/colors/colorful3" csCatId="colorful" phldr="1"/>
      <dgm:spPr/>
    </dgm:pt>
    <dgm:pt modelId="{2062C9BE-7DB0-41BE-A573-1C41144469D1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Финансирование в 2020 году по данной муниципальной программе не предусмотрено.</a:t>
          </a:r>
        </a:p>
        <a:p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48EF1913-A601-481D-9FA8-F4F2E2C49E83}" type="parTrans" cxnId="{A54EB993-B5FC-4012-86E7-CD75BDB40AF3}">
      <dgm:prSet/>
      <dgm:spPr/>
      <dgm:t>
        <a:bodyPr/>
        <a:lstStyle/>
        <a:p>
          <a:endParaRPr lang="ru-RU"/>
        </a:p>
      </dgm:t>
    </dgm:pt>
    <dgm:pt modelId="{DAB37D95-359D-408C-8DC1-E63EF4120A0E}" type="sibTrans" cxnId="{A54EB993-B5FC-4012-86E7-CD75BDB40AF3}">
      <dgm:prSet/>
      <dgm:spPr/>
      <dgm:t>
        <a:bodyPr/>
        <a:lstStyle/>
        <a:p>
          <a:endParaRPr lang="ru-RU"/>
        </a:p>
      </dgm:t>
    </dgm:pt>
    <dgm:pt modelId="{D8B79710-A809-46EF-B830-32B89B39C6D7}" type="pres">
      <dgm:prSet presAssocID="{7A74C261-F16C-48FC-A6E0-2EF48DACECD1}" presName="compositeShape" presStyleCnt="0">
        <dgm:presLayoutVars>
          <dgm:dir/>
          <dgm:resizeHandles/>
        </dgm:presLayoutVars>
      </dgm:prSet>
      <dgm:spPr/>
    </dgm:pt>
    <dgm:pt modelId="{7A9C7175-7AF6-40DE-A2D3-05576AFD0E24}" type="pres">
      <dgm:prSet presAssocID="{7A74C261-F16C-48FC-A6E0-2EF48DACECD1}" presName="pyramid" presStyleLbl="node1" presStyleIdx="0" presStyleCnt="1" custLinFactNeighborX="17204"/>
      <dgm:spPr>
        <a:scene3d>
          <a:camera prst="orthographicFront"/>
          <a:lightRig rig="flat" dir="t"/>
        </a:scene3d>
        <a:sp3d prstMaterial="dkEdge">
          <a:bevelT w="8200" h="38100" prst="angle"/>
        </a:sp3d>
      </dgm:spPr>
    </dgm:pt>
    <dgm:pt modelId="{2EA00742-871D-4769-A7E1-70303AA00BED}" type="pres">
      <dgm:prSet presAssocID="{7A74C261-F16C-48FC-A6E0-2EF48DACECD1}" presName="theList" presStyleCnt="0"/>
      <dgm:spPr/>
    </dgm:pt>
    <dgm:pt modelId="{91D87F36-7728-4828-9521-C92100466614}" type="pres">
      <dgm:prSet presAssocID="{2062C9BE-7DB0-41BE-A573-1C41144469D1}" presName="aNode" presStyleLbl="fgAcc1" presStyleIdx="0" presStyleCnt="1" custScaleX="231216" custLinFactNeighborX="75255" custLinFactNeighborY="-35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526F44-54A6-4CD4-A857-E8066BE8C898}" type="pres">
      <dgm:prSet presAssocID="{2062C9BE-7DB0-41BE-A573-1C41144469D1}" presName="aSpace" presStyleCnt="0"/>
      <dgm:spPr/>
    </dgm:pt>
  </dgm:ptLst>
  <dgm:cxnLst>
    <dgm:cxn modelId="{806BA961-6491-498C-8324-9B2BBA067A39}" type="presOf" srcId="{2062C9BE-7DB0-41BE-A573-1C41144469D1}" destId="{91D87F36-7728-4828-9521-C92100466614}" srcOrd="0" destOrd="0" presId="urn:microsoft.com/office/officeart/2005/8/layout/pyramid2"/>
    <dgm:cxn modelId="{A54EB993-B5FC-4012-86E7-CD75BDB40AF3}" srcId="{7A74C261-F16C-48FC-A6E0-2EF48DACECD1}" destId="{2062C9BE-7DB0-41BE-A573-1C41144469D1}" srcOrd="0" destOrd="0" parTransId="{48EF1913-A601-481D-9FA8-F4F2E2C49E83}" sibTransId="{DAB37D95-359D-408C-8DC1-E63EF4120A0E}"/>
    <dgm:cxn modelId="{D6011D22-3A37-4D14-B426-DBA2ED1073EB}" type="presOf" srcId="{7A74C261-F16C-48FC-A6E0-2EF48DACECD1}" destId="{D8B79710-A809-46EF-B830-32B89B39C6D7}" srcOrd="0" destOrd="0" presId="urn:microsoft.com/office/officeart/2005/8/layout/pyramid2"/>
    <dgm:cxn modelId="{6719FBCA-ED08-4C6A-AA07-25237AF3A412}" type="presParOf" srcId="{D8B79710-A809-46EF-B830-32B89B39C6D7}" destId="{7A9C7175-7AF6-40DE-A2D3-05576AFD0E24}" srcOrd="0" destOrd="0" presId="urn:microsoft.com/office/officeart/2005/8/layout/pyramid2"/>
    <dgm:cxn modelId="{98D8B637-1A6F-4722-8171-0092D4E2B4D4}" type="presParOf" srcId="{D8B79710-A809-46EF-B830-32B89B39C6D7}" destId="{2EA00742-871D-4769-A7E1-70303AA00BED}" srcOrd="1" destOrd="0" presId="urn:microsoft.com/office/officeart/2005/8/layout/pyramid2"/>
    <dgm:cxn modelId="{C43B786A-255B-4EF2-B22F-3B6CFD826C92}" type="presParOf" srcId="{2EA00742-871D-4769-A7E1-70303AA00BED}" destId="{91D87F36-7728-4828-9521-C92100466614}" srcOrd="0" destOrd="0" presId="urn:microsoft.com/office/officeart/2005/8/layout/pyramid2"/>
    <dgm:cxn modelId="{CA4D8444-0DEE-4FFE-BCA3-D9055C4DF99F}" type="presParOf" srcId="{2EA00742-871D-4769-A7E1-70303AA00BED}" destId="{A8526F44-54A6-4CD4-A857-E8066BE8C898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7050C2-0676-4F70-8128-C02D9F6741DB}">
      <dsp:nvSpPr>
        <dsp:cNvPr id="0" name=""/>
        <dsp:cNvSpPr/>
      </dsp:nvSpPr>
      <dsp:spPr>
        <a:xfrm rot="5400000">
          <a:off x="4449727" y="-1660779"/>
          <a:ext cx="1256481" cy="4779264"/>
        </a:xfrm>
        <a:prstGeom prst="round2SameRect">
          <a:avLst/>
        </a:prstGeom>
        <a:gradFill rotWithShape="1">
          <a:gsLst>
            <a:gs pos="0">
              <a:schemeClr val="accent3">
                <a:tint val="62000"/>
                <a:satMod val="180000"/>
              </a:schemeClr>
            </a:gs>
            <a:gs pos="65000">
              <a:schemeClr val="accent3">
                <a:tint val="32000"/>
                <a:satMod val="250000"/>
              </a:schemeClr>
            </a:gs>
            <a:gs pos="100000">
              <a:schemeClr val="accent3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/>
            <a:t>земельный налог  - 100%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/>
            <a:t>налог на имущество - 100%</a:t>
          </a:r>
        </a:p>
      </dsp:txBody>
      <dsp:txXfrm rot="5400000">
        <a:off x="4449727" y="-1660779"/>
        <a:ext cx="1256481" cy="4779264"/>
      </dsp:txXfrm>
    </dsp:sp>
    <dsp:sp modelId="{0BE98549-FBA3-4FEA-80D1-6DF60CE0D4D4}">
      <dsp:nvSpPr>
        <dsp:cNvPr id="0" name=""/>
        <dsp:cNvSpPr/>
      </dsp:nvSpPr>
      <dsp:spPr>
        <a:xfrm>
          <a:off x="0" y="2379"/>
          <a:ext cx="2688336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Местные налоги (ст. 61 НК РФ)</a:t>
          </a:r>
        </a:p>
      </dsp:txBody>
      <dsp:txXfrm>
        <a:off x="0" y="2379"/>
        <a:ext cx="2688336" cy="1570601"/>
      </dsp:txXfrm>
    </dsp:sp>
    <dsp:sp modelId="{2EF24EA9-51D9-4029-BB96-47EF018A4BCD}">
      <dsp:nvSpPr>
        <dsp:cNvPr id="0" name=""/>
        <dsp:cNvSpPr/>
      </dsp:nvSpPr>
      <dsp:spPr>
        <a:xfrm rot="5400000">
          <a:off x="4449727" y="47180"/>
          <a:ext cx="1256481" cy="4779264"/>
        </a:xfrm>
        <a:prstGeom prst="round2SameRect">
          <a:avLst/>
        </a:prstGeom>
        <a:gradFill rotWithShape="1">
          <a:gsLst>
            <a:gs pos="0">
              <a:schemeClr val="accent3">
                <a:tint val="62000"/>
                <a:satMod val="180000"/>
              </a:schemeClr>
            </a:gs>
            <a:gs pos="65000">
              <a:schemeClr val="accent3">
                <a:tint val="32000"/>
                <a:satMod val="250000"/>
              </a:schemeClr>
            </a:gs>
            <a:gs pos="100000">
              <a:schemeClr val="accent3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налог на доходы ФЛ - 10%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ЕСХН - 50%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Транспортный налог – 4%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госпошлина за совершение нотариальных действий - 100%</a:t>
          </a:r>
        </a:p>
      </dsp:txBody>
      <dsp:txXfrm rot="5400000">
        <a:off x="4449727" y="47180"/>
        <a:ext cx="1256481" cy="4779264"/>
      </dsp:txXfrm>
    </dsp:sp>
    <dsp:sp modelId="{2B5C14AC-AF88-458C-8C4A-CD8060C1C2B5}">
      <dsp:nvSpPr>
        <dsp:cNvPr id="0" name=""/>
        <dsp:cNvSpPr/>
      </dsp:nvSpPr>
      <dsp:spPr>
        <a:xfrm>
          <a:off x="0" y="1651511"/>
          <a:ext cx="2688336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Федеральные </a:t>
          </a:r>
          <a:r>
            <a:rPr lang="ru-RU" sz="1900" kern="1200" dirty="0" smtClean="0"/>
            <a:t> и региональные налоги </a:t>
          </a:r>
          <a:r>
            <a:rPr lang="ru-RU" sz="1900" kern="1200" dirty="0"/>
            <a:t>и сборы (ст. 61 НК РФ)</a:t>
          </a:r>
        </a:p>
      </dsp:txBody>
      <dsp:txXfrm>
        <a:off x="0" y="1651511"/>
        <a:ext cx="2688336" cy="1570601"/>
      </dsp:txXfrm>
    </dsp:sp>
    <dsp:sp modelId="{66A95063-CD1A-4B36-96CB-3C613407AB61}">
      <dsp:nvSpPr>
        <dsp:cNvPr id="0" name=""/>
        <dsp:cNvSpPr/>
      </dsp:nvSpPr>
      <dsp:spPr>
        <a:xfrm>
          <a:off x="0" y="3300643"/>
          <a:ext cx="2688336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Акцизы на нефтепродукты</a:t>
          </a:r>
        </a:p>
      </dsp:txBody>
      <dsp:txXfrm>
        <a:off x="0" y="3300643"/>
        <a:ext cx="2688336" cy="157060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BF828D-1F95-4A5D-814F-9E5810BD5A86}">
      <dsp:nvSpPr>
        <dsp:cNvPr id="0" name=""/>
        <dsp:cNvSpPr/>
      </dsp:nvSpPr>
      <dsp:spPr>
        <a:xfrm>
          <a:off x="216035" y="0"/>
          <a:ext cx="5631025" cy="1224135"/>
        </a:xfrm>
        <a:prstGeom prst="rightArrow">
          <a:avLst/>
        </a:prstGeom>
        <a:solidFill>
          <a:srgbClr val="00CC0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1291C-D985-4B0C-A008-555469D49AF4}">
      <dsp:nvSpPr>
        <dsp:cNvPr id="0" name=""/>
        <dsp:cNvSpPr/>
      </dsp:nvSpPr>
      <dsp:spPr>
        <a:xfrm>
          <a:off x="890881" y="731480"/>
          <a:ext cx="4048167" cy="4896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Исполнено – 39,4 млн. рублей (82,8%)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90881" y="731480"/>
        <a:ext cx="4048167" cy="48965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878290-92DA-4595-94B8-28AEAD56204A}">
      <dsp:nvSpPr>
        <dsp:cNvPr id="0" name=""/>
        <dsp:cNvSpPr/>
      </dsp:nvSpPr>
      <dsp:spPr>
        <a:xfrm>
          <a:off x="4320480" y="1462939"/>
          <a:ext cx="3057351" cy="298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18"/>
              </a:lnTo>
              <a:lnTo>
                <a:pt x="3057351" y="33018"/>
              </a:lnTo>
              <a:lnTo>
                <a:pt x="3057351" y="298275"/>
              </a:lnTo>
            </a:path>
          </a:pathLst>
        </a:custGeom>
        <a:noFill/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9A1D4-8684-448A-BCB3-87B5C21944A9}">
      <dsp:nvSpPr>
        <dsp:cNvPr id="0" name=""/>
        <dsp:cNvSpPr/>
      </dsp:nvSpPr>
      <dsp:spPr>
        <a:xfrm>
          <a:off x="4241741" y="1462939"/>
          <a:ext cx="91440" cy="298275"/>
        </a:xfrm>
        <a:custGeom>
          <a:avLst/>
          <a:gdLst/>
          <a:ahLst/>
          <a:cxnLst/>
          <a:rect l="0" t="0" r="0" b="0"/>
          <a:pathLst>
            <a:path>
              <a:moveTo>
                <a:pt x="78738" y="0"/>
              </a:moveTo>
              <a:lnTo>
                <a:pt x="78738" y="33018"/>
              </a:lnTo>
              <a:lnTo>
                <a:pt x="45720" y="33018"/>
              </a:lnTo>
              <a:lnTo>
                <a:pt x="45720" y="298275"/>
              </a:lnTo>
            </a:path>
          </a:pathLst>
        </a:custGeom>
        <a:noFill/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E0DC5C-CC4E-4604-AF10-0110D6666529}">
      <dsp:nvSpPr>
        <dsp:cNvPr id="0" name=""/>
        <dsp:cNvSpPr/>
      </dsp:nvSpPr>
      <dsp:spPr>
        <a:xfrm>
          <a:off x="1263128" y="1462939"/>
          <a:ext cx="3057351" cy="298275"/>
        </a:xfrm>
        <a:custGeom>
          <a:avLst/>
          <a:gdLst/>
          <a:ahLst/>
          <a:cxnLst/>
          <a:rect l="0" t="0" r="0" b="0"/>
          <a:pathLst>
            <a:path>
              <a:moveTo>
                <a:pt x="3057351" y="0"/>
              </a:moveTo>
              <a:lnTo>
                <a:pt x="3057351" y="33018"/>
              </a:lnTo>
              <a:lnTo>
                <a:pt x="0" y="33018"/>
              </a:lnTo>
              <a:lnTo>
                <a:pt x="0" y="298275"/>
              </a:lnTo>
            </a:path>
          </a:pathLst>
        </a:custGeom>
        <a:noFill/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073A8E-31EC-42B7-9B43-D410C61EDE89}">
      <dsp:nvSpPr>
        <dsp:cNvPr id="0" name=""/>
        <dsp:cNvSpPr/>
      </dsp:nvSpPr>
      <dsp:spPr>
        <a:xfrm>
          <a:off x="3057351" y="199810"/>
          <a:ext cx="2526257" cy="126312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Направление расходов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57351" y="199810"/>
        <a:ext cx="2526257" cy="1263128"/>
      </dsp:txXfrm>
    </dsp:sp>
    <dsp:sp modelId="{AA0265A4-99FB-41E7-BB62-BED37F321A12}">
      <dsp:nvSpPr>
        <dsp:cNvPr id="0" name=""/>
        <dsp:cNvSpPr/>
      </dsp:nvSpPr>
      <dsp:spPr>
        <a:xfrm>
          <a:off x="0" y="1761214"/>
          <a:ext cx="2526257" cy="183919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На возмещение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недополученных доходов организациям предоставляющим населению коммунальные услуги (тепло, водоснабжение), жилищные услуги (</a:t>
          </a:r>
          <a:r>
            <a:rPr lang="ru-RU" sz="1400" kern="1200" dirty="0" smtClean="0">
              <a:effectLst/>
              <a:latin typeface="Times New Roman" pitchFamily="18" charset="0"/>
              <a:cs typeface="Times New Roman" pitchFamily="18" charset="0"/>
            </a:rPr>
            <a:t>услуг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бани)                      –26,9 млн. рублей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761214"/>
        <a:ext cx="2526257" cy="1839191"/>
      </dsp:txXfrm>
    </dsp:sp>
    <dsp:sp modelId="{F26D5582-373C-47AB-B70A-B8B799402E2C}">
      <dsp:nvSpPr>
        <dsp:cNvPr id="0" name=""/>
        <dsp:cNvSpPr/>
      </dsp:nvSpPr>
      <dsp:spPr>
        <a:xfrm>
          <a:off x="3024333" y="1761214"/>
          <a:ext cx="2526257" cy="19832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Создание условий для обеспечения качественными коммунальными услугами (подготовка систем к ОЗП)         – 10,4 млн. рублей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24333" y="1761214"/>
        <a:ext cx="2526257" cy="1983200"/>
      </dsp:txXfrm>
    </dsp:sp>
    <dsp:sp modelId="{7C188492-8992-4A0F-9024-2BF75E804D74}">
      <dsp:nvSpPr>
        <dsp:cNvPr id="0" name=""/>
        <dsp:cNvSpPr/>
      </dsp:nvSpPr>
      <dsp:spPr>
        <a:xfrm>
          <a:off x="6114702" y="1761214"/>
          <a:ext cx="2526257" cy="19832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Создание условий для качественного содержания муниципального жилищного фонда – 2,0 млн. рублей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14702" y="1761214"/>
        <a:ext cx="2526257" cy="19832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74C5AB-BEBA-44DD-B969-61A6EF9654F4}">
      <dsp:nvSpPr>
        <dsp:cNvPr id="0" name=""/>
        <dsp:cNvSpPr/>
      </dsp:nvSpPr>
      <dsp:spPr>
        <a:xfrm>
          <a:off x="3473648" y="1498"/>
          <a:ext cx="2196703" cy="142785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Обеспечение безопасности дорожного движения (содержание светофоров, дорожная разметка, обустройство пешеходных ограждений) – </a:t>
          </a:r>
          <a:r>
            <a:rPr lang="ru-RU" sz="1100" b="1" kern="1200" dirty="0" smtClean="0">
              <a:solidFill>
                <a:schemeClr val="tx1"/>
              </a:solidFill>
            </a:rPr>
            <a:t>2,2 млн. рублей</a:t>
          </a:r>
          <a:endParaRPr lang="ru-RU" sz="1100" b="1" kern="1200" dirty="0">
            <a:solidFill>
              <a:schemeClr val="tx1"/>
            </a:solidFill>
          </a:endParaRPr>
        </a:p>
      </dsp:txBody>
      <dsp:txXfrm>
        <a:off x="3473648" y="1498"/>
        <a:ext cx="2196703" cy="1427857"/>
      </dsp:txXfrm>
    </dsp:sp>
    <dsp:sp modelId="{422E32A3-D5D7-4CE9-B835-3FEEB188A783}">
      <dsp:nvSpPr>
        <dsp:cNvPr id="0" name=""/>
        <dsp:cNvSpPr/>
      </dsp:nvSpPr>
      <dsp:spPr>
        <a:xfrm>
          <a:off x="2669259" y="715427"/>
          <a:ext cx="3805481" cy="3805481"/>
        </a:xfrm>
        <a:custGeom>
          <a:avLst/>
          <a:gdLst/>
          <a:ahLst/>
          <a:cxnLst/>
          <a:rect l="0" t="0" r="0" b="0"/>
          <a:pathLst>
            <a:path>
              <a:moveTo>
                <a:pt x="3013391" y="357788"/>
              </a:moveTo>
              <a:arcTo wR="1902740" hR="1902740" stAng="18342718" swAng="2751627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FDFE7-9C34-497C-B3B4-F56195E4A1F1}">
      <dsp:nvSpPr>
        <dsp:cNvPr id="0" name=""/>
        <dsp:cNvSpPr/>
      </dsp:nvSpPr>
      <dsp:spPr>
        <a:xfrm>
          <a:off x="5121470" y="2354253"/>
          <a:ext cx="2196703" cy="2430569"/>
        </a:xfrm>
        <a:prstGeom prst="roundRect">
          <a:avLst/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shade val="15000"/>
                <a:satMod val="180000"/>
              </a:schemeClr>
            </a:gs>
            <a:gs pos="50000">
              <a:schemeClr val="accent3">
                <a:hueOff val="5812304"/>
                <a:satOff val="-18573"/>
                <a:lumOff val="-4706"/>
                <a:alphaOff val="0"/>
                <a:shade val="45000"/>
                <a:satMod val="170000"/>
              </a:schemeClr>
            </a:gs>
            <a:gs pos="70000">
              <a:schemeClr val="accent3">
                <a:hueOff val="5812304"/>
                <a:satOff val="-18573"/>
                <a:lumOff val="-470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tx1"/>
              </a:solidFill>
            </a:rPr>
            <a:t>предоставление субсидий из бюджета городского поселения Березово в целях возмещения недополученных доходов от пассажирских перевозок автомобильным транспортом на территории пгт. Березово ООО «Автотранспортное предприятие» –</a:t>
          </a:r>
          <a:r>
            <a:rPr lang="ru-RU" sz="1050" b="1" kern="1200" dirty="0" smtClean="0">
              <a:solidFill>
                <a:schemeClr val="tx1"/>
              </a:solidFill>
            </a:rPr>
            <a:t> 5,7 млн.рублей</a:t>
          </a:r>
          <a:endParaRPr lang="ru-RU" sz="1050" b="1" kern="1200" dirty="0">
            <a:solidFill>
              <a:schemeClr val="tx1"/>
            </a:solidFill>
          </a:endParaRPr>
        </a:p>
      </dsp:txBody>
      <dsp:txXfrm>
        <a:off x="5121470" y="2354253"/>
        <a:ext cx="2196703" cy="2430569"/>
      </dsp:txXfrm>
    </dsp:sp>
    <dsp:sp modelId="{41480B37-09C6-4C96-AAA5-F041378B2051}">
      <dsp:nvSpPr>
        <dsp:cNvPr id="0" name=""/>
        <dsp:cNvSpPr/>
      </dsp:nvSpPr>
      <dsp:spPr>
        <a:xfrm>
          <a:off x="2669259" y="715427"/>
          <a:ext cx="3805481" cy="3805481"/>
        </a:xfrm>
        <a:custGeom>
          <a:avLst/>
          <a:gdLst/>
          <a:ahLst/>
          <a:cxnLst/>
          <a:rect l="0" t="0" r="0" b="0"/>
          <a:pathLst>
            <a:path>
              <a:moveTo>
                <a:pt x="2438042" y="3728631"/>
              </a:moveTo>
              <a:arcTo wR="1902740" hR="1902740" stAng="4419617" swAng="2689481"/>
            </a:path>
          </a:pathLst>
        </a:custGeom>
        <a:noFill/>
        <a:ln w="9525" cap="flat" cmpd="sng" algn="ctr">
          <a:solidFill>
            <a:schemeClr val="accent3">
              <a:hueOff val="5812304"/>
              <a:satOff val="-18573"/>
              <a:lumOff val="-470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92E873-2D12-40A3-AE4C-D8EDC55961EB}">
      <dsp:nvSpPr>
        <dsp:cNvPr id="0" name=""/>
        <dsp:cNvSpPr/>
      </dsp:nvSpPr>
      <dsp:spPr>
        <a:xfrm>
          <a:off x="1825826" y="2855610"/>
          <a:ext cx="2196703" cy="1427857"/>
        </a:xfrm>
        <a:prstGeom prst="roundRect">
          <a:avLst/>
        </a:prstGeom>
        <a:solidFill>
          <a:schemeClr val="bg2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Содержание уличной дорожной сети (зимнее содержание дорог, </a:t>
          </a:r>
          <a:r>
            <a:rPr lang="ru-RU" sz="1100" kern="1200" dirty="0" err="1" smtClean="0">
              <a:solidFill>
                <a:schemeClr val="tx1"/>
              </a:solidFill>
            </a:rPr>
            <a:t>грейдирование</a:t>
          </a:r>
          <a:r>
            <a:rPr lang="ru-RU" sz="1100" kern="1200" dirty="0" smtClean="0">
              <a:solidFill>
                <a:schemeClr val="tx1"/>
              </a:solidFill>
            </a:rPr>
            <a:t>, ямочный ремонт дорожного покрытия) – </a:t>
          </a:r>
          <a:r>
            <a:rPr lang="ru-RU" sz="1100" b="1" kern="1200" dirty="0" smtClean="0">
              <a:solidFill>
                <a:schemeClr val="tx1"/>
              </a:solidFill>
            </a:rPr>
            <a:t>53,9</a:t>
          </a:r>
          <a:r>
            <a:rPr lang="ru-RU" sz="1100" kern="1200" dirty="0" smtClean="0">
              <a:solidFill>
                <a:schemeClr val="tx1"/>
              </a:solidFill>
            </a:rPr>
            <a:t> </a:t>
          </a:r>
          <a:r>
            <a:rPr lang="ru-RU" sz="1100" b="1" kern="1200" dirty="0" smtClean="0">
              <a:solidFill>
                <a:schemeClr val="tx1"/>
              </a:solidFill>
            </a:rPr>
            <a:t>млн. рублей</a:t>
          </a:r>
          <a:endParaRPr lang="ru-RU" sz="1100" b="1" kern="1200" dirty="0">
            <a:solidFill>
              <a:schemeClr val="tx1"/>
            </a:solidFill>
          </a:endParaRPr>
        </a:p>
      </dsp:txBody>
      <dsp:txXfrm>
        <a:off x="1825826" y="2855610"/>
        <a:ext cx="2196703" cy="1427857"/>
      </dsp:txXfrm>
    </dsp:sp>
    <dsp:sp modelId="{3F4B3E0E-4FCF-4E22-9BF2-81821BD5999F}">
      <dsp:nvSpPr>
        <dsp:cNvPr id="0" name=""/>
        <dsp:cNvSpPr/>
      </dsp:nvSpPr>
      <dsp:spPr>
        <a:xfrm>
          <a:off x="2669259" y="715427"/>
          <a:ext cx="3805481" cy="3805481"/>
        </a:xfrm>
        <a:custGeom>
          <a:avLst/>
          <a:gdLst/>
          <a:ahLst/>
          <a:cxnLst/>
          <a:rect l="0" t="0" r="0" b="0"/>
          <a:pathLst>
            <a:path>
              <a:moveTo>
                <a:pt x="12530" y="2120749"/>
              </a:moveTo>
              <a:arcTo wR="1902740" hR="1902740" stAng="10405250" swAng="3643955"/>
            </a:path>
          </a:pathLst>
        </a:custGeom>
        <a:noFill/>
        <a:ln w="9525" cap="flat" cmpd="sng" algn="ctr">
          <a:solidFill>
            <a:schemeClr val="accent3">
              <a:hueOff val="11624607"/>
              <a:satOff val="-37145"/>
              <a:lumOff val="-941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B9EC69-6A6C-4A3F-A7A6-4EFCE24A8DAF}">
      <dsp:nvSpPr>
        <dsp:cNvPr id="0" name=""/>
        <dsp:cNvSpPr/>
      </dsp:nvSpPr>
      <dsp:spPr>
        <a:xfrm>
          <a:off x="7784" y="0"/>
          <a:ext cx="2326688" cy="951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Уточненный План   6,7 млн. рублей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784" y="0"/>
        <a:ext cx="2326688" cy="951880"/>
      </dsp:txXfrm>
    </dsp:sp>
    <dsp:sp modelId="{41BACAAA-4A60-45DF-B097-F74EF6BF8B4E}">
      <dsp:nvSpPr>
        <dsp:cNvPr id="0" name=""/>
        <dsp:cNvSpPr/>
      </dsp:nvSpPr>
      <dsp:spPr>
        <a:xfrm>
          <a:off x="2567141" y="187430"/>
          <a:ext cx="493257" cy="5770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67141" y="187430"/>
        <a:ext cx="493257" cy="577018"/>
      </dsp:txXfrm>
    </dsp:sp>
    <dsp:sp modelId="{47B06C40-BD64-46C0-90DD-406F5397EC08}">
      <dsp:nvSpPr>
        <dsp:cNvPr id="0" name=""/>
        <dsp:cNvSpPr/>
      </dsp:nvSpPr>
      <dsp:spPr>
        <a:xfrm>
          <a:off x="3265147" y="0"/>
          <a:ext cx="2326688" cy="951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081594"/>
                <a:satOff val="4384"/>
                <a:lumOff val="1275"/>
                <a:alphaOff val="0"/>
                <a:tint val="62000"/>
                <a:satMod val="180000"/>
              </a:schemeClr>
            </a:gs>
            <a:gs pos="65000">
              <a:schemeClr val="accent2">
                <a:hueOff val="-10081594"/>
                <a:satOff val="4384"/>
                <a:lumOff val="1275"/>
                <a:alphaOff val="0"/>
                <a:tint val="32000"/>
                <a:satMod val="250000"/>
              </a:schemeClr>
            </a:gs>
            <a:gs pos="100000">
              <a:schemeClr val="accent2">
                <a:hueOff val="-10081594"/>
                <a:satOff val="4384"/>
                <a:lumOff val="1275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Исполнено 6,2 млн. рублей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65147" y="0"/>
        <a:ext cx="2326688" cy="951880"/>
      </dsp:txXfrm>
    </dsp:sp>
    <dsp:sp modelId="{EDA04F79-B235-4C87-8E9E-2A0259E25F13}">
      <dsp:nvSpPr>
        <dsp:cNvPr id="0" name=""/>
        <dsp:cNvSpPr/>
      </dsp:nvSpPr>
      <dsp:spPr>
        <a:xfrm>
          <a:off x="5824504" y="187430"/>
          <a:ext cx="493257" cy="5770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20163188"/>
                <a:satOff val="8769"/>
                <a:lumOff val="2550"/>
                <a:alphaOff val="0"/>
                <a:tint val="62000"/>
                <a:satMod val="180000"/>
              </a:schemeClr>
            </a:gs>
            <a:gs pos="65000">
              <a:schemeClr val="accent2">
                <a:hueOff val="-20163188"/>
                <a:satOff val="8769"/>
                <a:lumOff val="2550"/>
                <a:alphaOff val="0"/>
                <a:tint val="32000"/>
                <a:satMod val="250000"/>
              </a:schemeClr>
            </a:gs>
            <a:gs pos="100000">
              <a:schemeClr val="accent2">
                <a:hueOff val="-20163188"/>
                <a:satOff val="8769"/>
                <a:lumOff val="255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24504" y="187430"/>
        <a:ext cx="493257" cy="577018"/>
      </dsp:txXfrm>
    </dsp:sp>
    <dsp:sp modelId="{5F876C78-F752-4391-BB01-4E647C8E7375}">
      <dsp:nvSpPr>
        <dsp:cNvPr id="0" name=""/>
        <dsp:cNvSpPr/>
      </dsp:nvSpPr>
      <dsp:spPr>
        <a:xfrm>
          <a:off x="6522511" y="0"/>
          <a:ext cx="2326688" cy="951880"/>
        </a:xfrm>
        <a:prstGeom prst="roundRect">
          <a:avLst>
            <a:gd name="adj" fmla="val 10000"/>
          </a:avLst>
        </a:prstGeom>
        <a:solidFill>
          <a:srgbClr val="00CC0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Остаток на конец года 0,5 млн. рублей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22511" y="0"/>
        <a:ext cx="2326688" cy="95188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F9EC68-BB80-44CA-8198-5D19BD09CFA7}">
      <dsp:nvSpPr>
        <dsp:cNvPr id="0" name=""/>
        <dsp:cNvSpPr/>
      </dsp:nvSpPr>
      <dsp:spPr>
        <a:xfrm rot="16200000">
          <a:off x="1170130" y="-1170130"/>
          <a:ext cx="1872208" cy="4212468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baseline="0" dirty="0" smtClean="0">
              <a:latin typeface="Times New Roman" pitchFamily="18" charset="0"/>
              <a:cs typeface="Times New Roman" pitchFamily="18" charset="0"/>
            </a:rPr>
            <a:t>172  человек принято на общественные работы</a:t>
          </a:r>
          <a:endParaRPr lang="ru-RU" sz="2000" kern="1200" dirty="0"/>
        </a:p>
      </dsp:txBody>
      <dsp:txXfrm rot="16200000">
        <a:off x="1404156" y="-1404156"/>
        <a:ext cx="1404156" cy="4212468"/>
      </dsp:txXfrm>
    </dsp:sp>
    <dsp:sp modelId="{7AC76223-BAC6-497B-BD96-C640E9EA00D4}">
      <dsp:nvSpPr>
        <dsp:cNvPr id="0" name=""/>
        <dsp:cNvSpPr/>
      </dsp:nvSpPr>
      <dsp:spPr>
        <a:xfrm>
          <a:off x="4212468" y="0"/>
          <a:ext cx="4212468" cy="1872208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11 человек принято на испытывающие трудности в поиске работы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12468" y="0"/>
        <a:ext cx="4212468" cy="1404156"/>
      </dsp:txXfrm>
    </dsp:sp>
    <dsp:sp modelId="{2997865A-F041-423A-9021-F6DEFA1B314B}">
      <dsp:nvSpPr>
        <dsp:cNvPr id="0" name=""/>
        <dsp:cNvSpPr/>
      </dsp:nvSpPr>
      <dsp:spPr>
        <a:xfrm rot="10800000">
          <a:off x="0" y="1872208"/>
          <a:ext cx="4212468" cy="1872208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15 человек  принят на  исправительные работы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2340260"/>
        <a:ext cx="4212468" cy="1404156"/>
      </dsp:txXfrm>
    </dsp:sp>
    <dsp:sp modelId="{4571201D-5C8A-41CE-AFCF-C2A4C7D2E366}">
      <dsp:nvSpPr>
        <dsp:cNvPr id="0" name=""/>
        <dsp:cNvSpPr/>
      </dsp:nvSpPr>
      <dsp:spPr>
        <a:xfrm rot="5400000">
          <a:off x="5382597" y="702078"/>
          <a:ext cx="1872208" cy="4212468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15 человек трудоустроено граждан из числа малочисленных народов Севера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616624" y="936104"/>
        <a:ext cx="1404156" cy="4212468"/>
      </dsp:txXfrm>
    </dsp:sp>
    <dsp:sp modelId="{945B2FF8-6F1C-4DD0-A0AE-A31879D18E91}">
      <dsp:nvSpPr>
        <dsp:cNvPr id="0" name=""/>
        <dsp:cNvSpPr/>
      </dsp:nvSpPr>
      <dsp:spPr>
        <a:xfrm>
          <a:off x="2736305" y="1224138"/>
          <a:ext cx="2952325" cy="1296138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baseline="0" dirty="0" smtClean="0">
              <a:latin typeface="Times New Roman" pitchFamily="18" charset="0"/>
              <a:cs typeface="Times New Roman" pitchFamily="18" charset="0"/>
            </a:rPr>
            <a:t> О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бщее число граждан принятых на работу в рамках реализации программы составило 213 человек</a:t>
          </a:r>
          <a:endParaRPr lang="ru-RU" sz="18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2736305" y="1224138"/>
        <a:ext cx="2952325" cy="129613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205E5E-BF02-4AC2-996F-6853EDB948E4}">
      <dsp:nvSpPr>
        <dsp:cNvPr id="0" name=""/>
        <dsp:cNvSpPr/>
      </dsp:nvSpPr>
      <dsp:spPr>
        <a:xfrm>
          <a:off x="0" y="0"/>
          <a:ext cx="8064895" cy="650146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Направление расходов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8064895" cy="650146"/>
      </dsp:txXfrm>
    </dsp:sp>
    <dsp:sp modelId="{95C62A87-2AB8-4707-B530-F337A2AA286C}">
      <dsp:nvSpPr>
        <dsp:cNvPr id="0" name=""/>
        <dsp:cNvSpPr/>
      </dsp:nvSpPr>
      <dsp:spPr>
        <a:xfrm>
          <a:off x="0" y="1128483"/>
          <a:ext cx="2016224" cy="27046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4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Организация и содержание мест захоронения </a:t>
          </a:r>
          <a:r>
            <a:rPr lang="ru-RU" sz="1800" kern="1200" smtClean="0">
              <a:latin typeface="Times New Roman" pitchFamily="18" charset="0"/>
              <a:cs typeface="Times New Roman" pitchFamily="18" charset="0"/>
            </a:rPr>
            <a:t>–</a:t>
          </a:r>
          <a:r>
            <a:rPr lang="ru-RU" sz="1800" b="1" kern="1200" smtClean="0">
              <a:latin typeface="Times New Roman" pitchFamily="18" charset="0"/>
              <a:cs typeface="Times New Roman" pitchFamily="18" charset="0"/>
            </a:rPr>
            <a:t> 0,4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млн. рублей 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128483"/>
        <a:ext cx="2016224" cy="2704650"/>
      </dsp:txXfrm>
    </dsp:sp>
    <dsp:sp modelId="{BE59287C-7D2C-4AD9-86FF-3E51443FA7A7}">
      <dsp:nvSpPr>
        <dsp:cNvPr id="0" name=""/>
        <dsp:cNvSpPr/>
      </dsp:nvSpPr>
      <dsp:spPr>
        <a:xfrm>
          <a:off x="2016223" y="648083"/>
          <a:ext cx="2016224" cy="2704650"/>
        </a:xfrm>
        <a:prstGeom prst="rect">
          <a:avLst/>
        </a:prstGeom>
        <a:gradFill rotWithShape="0">
          <a:gsLst>
            <a:gs pos="0">
              <a:schemeClr val="accent4">
                <a:hueOff val="406013"/>
                <a:satOff val="-7024"/>
                <a:lumOff val="-1503"/>
                <a:alphaOff val="0"/>
                <a:tint val="62000"/>
                <a:satMod val="180000"/>
              </a:schemeClr>
            </a:gs>
            <a:gs pos="65000">
              <a:schemeClr val="accent4">
                <a:hueOff val="406013"/>
                <a:satOff val="-7024"/>
                <a:lumOff val="-1503"/>
                <a:alphaOff val="0"/>
                <a:tint val="32000"/>
                <a:satMod val="250000"/>
              </a:schemeClr>
            </a:gs>
            <a:gs pos="100000">
              <a:schemeClr val="accent4">
                <a:hueOff val="406013"/>
                <a:satOff val="-7024"/>
                <a:lumOff val="-1503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Энергосбережение и содержание систем наружного освещения –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6,2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16223" y="648083"/>
        <a:ext cx="2016224" cy="2704650"/>
      </dsp:txXfrm>
    </dsp:sp>
    <dsp:sp modelId="{B0E0B0C7-9BCD-4A5D-AAF6-151531373B27}">
      <dsp:nvSpPr>
        <dsp:cNvPr id="0" name=""/>
        <dsp:cNvSpPr/>
      </dsp:nvSpPr>
      <dsp:spPr>
        <a:xfrm>
          <a:off x="4032447" y="1128483"/>
          <a:ext cx="2016224" cy="2704650"/>
        </a:xfrm>
        <a:prstGeom prst="rect">
          <a:avLst/>
        </a:prstGeom>
        <a:gradFill rotWithShape="0">
          <a:gsLst>
            <a:gs pos="0">
              <a:schemeClr val="accent4">
                <a:hueOff val="812026"/>
                <a:satOff val="-14048"/>
                <a:lumOff val="-3007"/>
                <a:alphaOff val="0"/>
                <a:tint val="62000"/>
                <a:satMod val="180000"/>
              </a:schemeClr>
            </a:gs>
            <a:gs pos="65000">
              <a:schemeClr val="accent4">
                <a:hueOff val="812026"/>
                <a:satOff val="-14048"/>
                <a:lumOff val="-3007"/>
                <a:alphaOff val="0"/>
                <a:tint val="32000"/>
                <a:satMod val="250000"/>
              </a:schemeClr>
            </a:gs>
            <a:gs pos="100000">
              <a:schemeClr val="accent4">
                <a:hueOff val="812026"/>
                <a:satOff val="-14048"/>
                <a:lumOff val="-3007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Озеленение и природоохранные мероприятия –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0,4 млн. рублей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Природоохранные мероприятия –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2,0 млн.рублей.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32447" y="1128483"/>
        <a:ext cx="2016224" cy="2704650"/>
      </dsp:txXfrm>
    </dsp:sp>
    <dsp:sp modelId="{28557D0F-A532-465A-8CEA-12A8C7A1E765}">
      <dsp:nvSpPr>
        <dsp:cNvPr id="0" name=""/>
        <dsp:cNvSpPr/>
      </dsp:nvSpPr>
      <dsp:spPr>
        <a:xfrm>
          <a:off x="6048671" y="648083"/>
          <a:ext cx="2016224" cy="2704650"/>
        </a:xfrm>
        <a:prstGeom prst="rect">
          <a:avLst/>
        </a:prstGeom>
        <a:gradFill rotWithShape="0">
          <a:gsLst>
            <a:gs pos="0">
              <a:schemeClr val="accent4">
                <a:hueOff val="1218040"/>
                <a:satOff val="-21072"/>
                <a:lumOff val="-4510"/>
                <a:alphaOff val="0"/>
                <a:tint val="62000"/>
                <a:satMod val="180000"/>
              </a:schemeClr>
            </a:gs>
            <a:gs pos="65000">
              <a:schemeClr val="accent4">
                <a:hueOff val="1218040"/>
                <a:satOff val="-21072"/>
                <a:lumOff val="-4510"/>
                <a:alphaOff val="0"/>
                <a:tint val="32000"/>
                <a:satMod val="250000"/>
              </a:schemeClr>
            </a:gs>
            <a:gs pos="100000">
              <a:schemeClr val="accent4">
                <a:hueOff val="1218040"/>
                <a:satOff val="-21072"/>
                <a:lumOff val="-451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Формирование и содержание  муниципального имущества </a:t>
          </a:r>
          <a:r>
            <a:rPr lang="ru-RU" sz="1600" kern="1200" smtClean="0"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600" b="1" kern="1200" smtClean="0">
              <a:latin typeface="Times New Roman" pitchFamily="18" charset="0"/>
              <a:cs typeface="Times New Roman" pitchFamily="18" charset="0"/>
            </a:rPr>
            <a:t>5,5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48671" y="648083"/>
        <a:ext cx="2016224" cy="2704650"/>
      </dsp:txXfrm>
    </dsp:sp>
    <dsp:sp modelId="{AFFD67D0-199C-4FC3-99D4-655CC380CD3B}">
      <dsp:nvSpPr>
        <dsp:cNvPr id="0" name=""/>
        <dsp:cNvSpPr/>
      </dsp:nvSpPr>
      <dsp:spPr>
        <a:xfrm>
          <a:off x="0" y="3833133"/>
          <a:ext cx="8064895" cy="300516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D14716-4955-4805-A3C2-A3D477A14E1C}">
      <dsp:nvSpPr>
        <dsp:cNvPr id="0" name=""/>
        <dsp:cNvSpPr/>
      </dsp:nvSpPr>
      <dsp:spPr>
        <a:xfrm>
          <a:off x="0" y="0"/>
          <a:ext cx="8640960" cy="1603310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shade val="80000"/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Исполнено 0,5 млн. рублей 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(Средства по данной программе были переданы в бюджет Березовского района иными межбюджетными трансфертами, в связи с передачей полномочия по решению вопросов местного значения - сохранение, использование и популяризация объектов культурного наследия, создание условий для организации досуга и обеспечения жителей поселения услугами организаций культуры, в части поддержки культурных мероприятий в области сохранения и развития культурного наследия народов)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8640960" cy="1603310"/>
      </dsp:txXfrm>
    </dsp:sp>
    <dsp:sp modelId="{D65F5202-5A81-483B-B74E-8D69F9B84F0D}">
      <dsp:nvSpPr>
        <dsp:cNvPr id="0" name=""/>
        <dsp:cNvSpPr/>
      </dsp:nvSpPr>
      <dsp:spPr>
        <a:xfrm>
          <a:off x="3495" y="2248031"/>
          <a:ext cx="3966212" cy="2818980"/>
        </a:xfrm>
        <a:prstGeom prst="rect">
          <a:avLst/>
        </a:prstGeom>
        <a:solidFill>
          <a:srgbClr val="FFFF66"/>
        </a:solidFill>
        <a:ln>
          <a:solidFill>
            <a:srgbClr val="00B050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Общероссийские праздничные даты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День защитника отечества;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День Победы; 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День защиты детей;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95" y="2248031"/>
        <a:ext cx="3966212" cy="2818980"/>
      </dsp:txXfrm>
    </dsp:sp>
    <dsp:sp modelId="{7EBC6B97-23E2-471E-89B3-6B82A4D5E8EB}">
      <dsp:nvSpPr>
        <dsp:cNvPr id="0" name=""/>
        <dsp:cNvSpPr/>
      </dsp:nvSpPr>
      <dsp:spPr>
        <a:xfrm>
          <a:off x="3967358" y="2248014"/>
          <a:ext cx="4667756" cy="2825748"/>
        </a:xfrm>
        <a:prstGeom prst="rect">
          <a:avLst/>
        </a:prstGeom>
        <a:solidFill>
          <a:srgbClr val="FFFF66"/>
        </a:solidFill>
        <a:ln>
          <a:solidFill>
            <a:srgbClr val="00B050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Праздничные мероприятия местного значения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700" b="0" kern="1200" dirty="0" smtClean="0">
              <a:latin typeface="Times New Roman" pitchFamily="18" charset="0"/>
              <a:cs typeface="Times New Roman" pitchFamily="18" charset="0"/>
            </a:rPr>
            <a:t>День рыбака; Модница;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700" b="0" kern="1200" dirty="0" err="1" smtClean="0">
              <a:latin typeface="Times New Roman" pitchFamily="18" charset="0"/>
              <a:cs typeface="Times New Roman" pitchFamily="18" charset="0"/>
            </a:rPr>
            <a:t>Онлайн</a:t>
          </a:r>
          <a:r>
            <a:rPr lang="ru-RU" sz="1700" b="0" kern="1200" dirty="0" smtClean="0">
              <a:latin typeface="Times New Roman" pitchFamily="18" charset="0"/>
              <a:cs typeface="Times New Roman" pitchFamily="18" charset="0"/>
            </a:rPr>
            <a:t> акция памяти жертв Беслана;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700" b="0" kern="1200" dirty="0" smtClean="0">
              <a:latin typeface="Times New Roman" pitchFamily="18" charset="0"/>
              <a:cs typeface="Times New Roman" pitchFamily="18" charset="0"/>
            </a:rPr>
            <a:t>Новогодний утренник для детей-инвалидов, организация проведения мероприятия</a:t>
          </a:r>
          <a:endParaRPr lang="ru-RU" sz="17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67358" y="2248014"/>
        <a:ext cx="4667756" cy="2825748"/>
      </dsp:txXfrm>
    </dsp:sp>
    <dsp:sp modelId="{E51FBDAE-44B2-4CE7-9CC4-F7BE3881E80C}">
      <dsp:nvSpPr>
        <dsp:cNvPr id="0" name=""/>
        <dsp:cNvSpPr/>
      </dsp:nvSpPr>
      <dsp:spPr>
        <a:xfrm>
          <a:off x="0" y="4970262"/>
          <a:ext cx="8640960" cy="374105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shade val="80000"/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44B661-911C-44C1-ACE4-765F996C20CE}">
      <dsp:nvSpPr>
        <dsp:cNvPr id="0" name=""/>
        <dsp:cNvSpPr/>
      </dsp:nvSpPr>
      <dsp:spPr>
        <a:xfrm>
          <a:off x="669674" y="0"/>
          <a:ext cx="7589643" cy="1743967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4D43C8-6661-401D-B9FA-FEBF8C9C010E}">
      <dsp:nvSpPr>
        <dsp:cNvPr id="0" name=""/>
        <dsp:cNvSpPr/>
      </dsp:nvSpPr>
      <dsp:spPr>
        <a:xfrm>
          <a:off x="6234598" y="542325"/>
          <a:ext cx="2694393" cy="69758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Исполнено 21,3 млн. рублей или 100% от уточненного плана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34598" y="542325"/>
        <a:ext cx="2694393" cy="697587"/>
      </dsp:txXfrm>
    </dsp:sp>
    <dsp:sp modelId="{C6E29E3B-F0EF-421A-B53B-9C88CD556DEA}">
      <dsp:nvSpPr>
        <dsp:cNvPr id="0" name=""/>
        <dsp:cNvSpPr/>
      </dsp:nvSpPr>
      <dsp:spPr>
        <a:xfrm>
          <a:off x="67705" y="499012"/>
          <a:ext cx="2694393" cy="69758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dirty="0" smtClean="0">
              <a:latin typeface="Times New Roman" pitchFamily="18" charset="0"/>
              <a:cs typeface="Times New Roman" pitchFamily="18" charset="0"/>
            </a:rPr>
            <a:t>Благоустройство общественных территорий – 20,2 млн. рублей 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705" y="499012"/>
        <a:ext cx="2694393" cy="697587"/>
      </dsp:txXfrm>
    </dsp:sp>
    <dsp:sp modelId="{B4457940-E085-4AC4-91A4-1F23C8C5AA9F}">
      <dsp:nvSpPr>
        <dsp:cNvPr id="0" name=""/>
        <dsp:cNvSpPr/>
      </dsp:nvSpPr>
      <dsp:spPr>
        <a:xfrm>
          <a:off x="3113210" y="499012"/>
          <a:ext cx="2694393" cy="69758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dirty="0" smtClean="0">
              <a:latin typeface="Times New Roman" pitchFamily="18" charset="0"/>
              <a:cs typeface="Times New Roman" pitchFamily="18" charset="0"/>
            </a:rPr>
            <a:t>Благоустройство дворовых территорий – 1,1 млн. рублей 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3210" y="499012"/>
        <a:ext cx="2694393" cy="697587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9C7175-7AF6-40DE-A2D3-05576AFD0E24}">
      <dsp:nvSpPr>
        <dsp:cNvPr id="0" name=""/>
        <dsp:cNvSpPr/>
      </dsp:nvSpPr>
      <dsp:spPr>
        <a:xfrm>
          <a:off x="1263858" y="0"/>
          <a:ext cx="2564903" cy="2564903"/>
        </a:xfrm>
        <a:prstGeom prst="triangl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 prst="angle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1D87F36-7728-4828-9521-C92100466614}">
      <dsp:nvSpPr>
        <dsp:cNvPr id="0" name=""/>
        <dsp:cNvSpPr/>
      </dsp:nvSpPr>
      <dsp:spPr>
        <a:xfrm>
          <a:off x="1833827" y="175308"/>
          <a:ext cx="3854804" cy="182348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Финансирование в 2020 году по данной муниципальной программе не предусмотрено.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33827" y="175308"/>
        <a:ext cx="3854804" cy="18234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0.71311</cdr:x>
      <cdr:y>0</cdr:y>
    </cdr:from>
    <cdr:to>
      <cdr:x>1</cdr:x>
      <cdr:y>0.35312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264696" y="0"/>
          <a:ext cx="2520280" cy="177992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0.46</cdr:x>
      <cdr:y>0.71212</cdr:y>
    </cdr:from>
    <cdr:to>
      <cdr:x>0.55</cdr:x>
      <cdr:y>0.77273</cdr:y>
    </cdr:to>
    <cdr:sp macro="" textlink="">
      <cdr:nvSpPr>
        <cdr:cNvPr id="3" name="Выгнутая вниз стрелка 2"/>
        <cdr:cNvSpPr/>
      </cdr:nvSpPr>
      <cdr:spPr>
        <a:xfrm xmlns:a="http://schemas.openxmlformats.org/drawingml/2006/main">
          <a:off x="3312368" y="3384376"/>
          <a:ext cx="648072" cy="288032"/>
        </a:xfrm>
        <a:prstGeom xmlns:a="http://schemas.openxmlformats.org/drawingml/2006/main" prst="curvedUp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chemeClr val="tx1"/>
              </a:solidFill>
            </a:rPr>
            <a:t>+0,9</a:t>
          </a:r>
          <a:endParaRPr lang="ru-RU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0.45</cdr:x>
      <cdr:y>0.60606</cdr:y>
    </cdr:from>
    <cdr:to>
      <cdr:x>0.55</cdr:x>
      <cdr:y>0.65152</cdr:y>
    </cdr:to>
    <cdr:sp macro="" textlink="">
      <cdr:nvSpPr>
        <cdr:cNvPr id="4" name="Выгнутая вверх стрелка 3"/>
        <cdr:cNvSpPr/>
      </cdr:nvSpPr>
      <cdr:spPr>
        <a:xfrm xmlns:a="http://schemas.openxmlformats.org/drawingml/2006/main">
          <a:off x="3240360" y="2880320"/>
          <a:ext cx="720080" cy="216024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chemeClr val="tx1"/>
              </a:solidFill>
            </a:rPr>
            <a:t>-1,7</a:t>
          </a:r>
          <a:endParaRPr lang="ru-RU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0.45</cdr:x>
      <cdr:y>0.42424</cdr:y>
    </cdr:from>
    <cdr:to>
      <cdr:x>0.55</cdr:x>
      <cdr:y>0.5</cdr:y>
    </cdr:to>
    <cdr:sp macro="" textlink="">
      <cdr:nvSpPr>
        <cdr:cNvPr id="6" name="Выгнутая вниз стрелка 5"/>
        <cdr:cNvSpPr/>
      </cdr:nvSpPr>
      <cdr:spPr>
        <a:xfrm xmlns:a="http://schemas.openxmlformats.org/drawingml/2006/main">
          <a:off x="3240360" y="2016224"/>
          <a:ext cx="720080" cy="360040"/>
        </a:xfrm>
        <a:prstGeom xmlns:a="http://schemas.openxmlformats.org/drawingml/2006/main" prst="curvedUpArrow">
          <a:avLst/>
        </a:prstGeom>
        <a:ln xmlns:a="http://schemas.openxmlformats.org/drawingml/2006/main">
          <a:solidFill>
            <a:srgbClr val="FF996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chemeClr val="tx1"/>
              </a:solidFill>
            </a:rPr>
            <a:t>+2,3</a:t>
          </a:r>
          <a:endParaRPr lang="ru-RU" b="1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0.36735</cdr:x>
      <cdr:y>0.15663</cdr:y>
    </cdr:from>
    <cdr:to>
      <cdr:x>0.77551</cdr:x>
      <cdr:y>0.21687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96144" y="936104"/>
          <a:ext cx="144016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2020 год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0.0303</cdr:x>
      <cdr:y>0.175</cdr:y>
    </cdr:from>
    <cdr:to>
      <cdr:x>0.39394</cdr:x>
      <cdr:y>0.275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8501" y="533401"/>
          <a:ext cx="942119" cy="3047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b="1" dirty="0"/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0.475</cdr:x>
      <cdr:y>0.15875</cdr:y>
    </cdr:from>
    <cdr:to>
      <cdr:x>0.475</cdr:x>
      <cdr:y>0.4475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>
          <a:off x="1368152" y="435496"/>
          <a:ext cx="0" cy="79208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0.21875</cdr:x>
      <cdr:y>0.12069</cdr:y>
    </cdr:from>
    <cdr:to>
      <cdr:x>0.31875</cdr:x>
      <cdr:y>0.22414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00232" y="500066"/>
          <a:ext cx="914400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FA2AE-F67A-4C3F-AF91-1B3051D68AB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F7041-79FB-40F7-8680-65D6C8EB00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7041-79FB-40F7-8680-65D6C8EB0033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C40026-CF6D-4076-9C2C-B5624213451E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18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12" Type="http://schemas.microsoft.com/office/2007/relationships/diagramDrawing" Target="../diagrams/drawing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openxmlformats.org/officeDocument/2006/relationships/diagramColors" Target="../diagrams/colors3.xml"/><Relationship Id="rId5" Type="http://schemas.openxmlformats.org/officeDocument/2006/relationships/diagramColors" Target="../diagrams/colors2.xml"/><Relationship Id="rId10" Type="http://schemas.openxmlformats.org/officeDocument/2006/relationships/diagramQuickStyle" Target="../diagrams/quickStyle3.xml"/><Relationship Id="rId4" Type="http://schemas.openxmlformats.org/officeDocument/2006/relationships/diagramQuickStyle" Target="../diagrams/quickStyle2.xml"/><Relationship Id="rId9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22.jpeg"/><Relationship Id="rId4" Type="http://schemas.openxmlformats.org/officeDocument/2006/relationships/diagramLayout" Target="../diagrams/layout4.xml"/><Relationship Id="rId9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microsoft.com/office/2007/relationships/diagramDrawing" Target="../diagrams/drawing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diagramColors" Target="../diagrams/colors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QuickStyle" Target="../diagrams/quickStyle6.xml"/><Relationship Id="rId5" Type="http://schemas.openxmlformats.org/officeDocument/2006/relationships/diagramQuickStyle" Target="../diagrams/quickStyle5.xml"/><Relationship Id="rId10" Type="http://schemas.openxmlformats.org/officeDocument/2006/relationships/diagramLayout" Target="../diagrams/layout6.xml"/><Relationship Id="rId4" Type="http://schemas.openxmlformats.org/officeDocument/2006/relationships/diagramLayout" Target="../diagrams/layout5.xml"/><Relationship Id="rId9" Type="http://schemas.openxmlformats.org/officeDocument/2006/relationships/diagramData" Target="../diagrams/data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image" Target="../media/image28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27.jpe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26.jpeg"/><Relationship Id="rId4" Type="http://schemas.openxmlformats.org/officeDocument/2006/relationships/diagramLayout" Target="../diagrams/layout7.xml"/><Relationship Id="rId9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e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35.jpeg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34.png"/><Relationship Id="rId4" Type="http://schemas.openxmlformats.org/officeDocument/2006/relationships/diagramLayout" Target="../diagrams/layout9.xml"/><Relationship Id="rId9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44.png"/><Relationship Id="rId7" Type="http://schemas.openxmlformats.org/officeDocument/2006/relationships/diagramLayout" Target="../diagrams/layout10.xml"/><Relationship Id="rId12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0.xml"/><Relationship Id="rId11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microsoft.com/office/2007/relationships/diagramDrawing" Target="../diagrams/drawing10.xml"/><Relationship Id="rId4" Type="http://schemas.openxmlformats.org/officeDocument/2006/relationships/image" Target="../media/image45.jpeg"/><Relationship Id="rId9" Type="http://schemas.openxmlformats.org/officeDocument/2006/relationships/diagramColors" Target="../diagrams/colors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2348880"/>
            <a:ext cx="7848872" cy="1754326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Отчет об исполнении бюджета городского поселения Березово</a:t>
            </a:r>
          </a:p>
          <a:p>
            <a:pPr algn="ctr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 2020 год</a:t>
            </a:r>
            <a:endParaRPr lang="ru-RU" sz="36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http://gradberezov.ru/upload/iblock/bb3/bb30ec5c9733601b4087088a07d545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97152"/>
            <a:ext cx="2664296" cy="1692000"/>
          </a:xfrm>
          <a:prstGeom prst="rect">
            <a:avLst/>
          </a:prstGeom>
          <a:noFill/>
        </p:spPr>
      </p:pic>
      <p:pic>
        <p:nvPicPr>
          <p:cNvPr id="7177" name="Picture 9" descr="Берёзово ГП_ПП-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2799777" cy="17281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7179" name="Picture 11" descr="C:\Users\1\Desktop\Бюджет для граждан\2014 год\DSC056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06034"/>
            <a:ext cx="2808312" cy="1754814"/>
          </a:xfrm>
          <a:prstGeom prst="rect">
            <a:avLst/>
          </a:prstGeom>
          <a:noFill/>
        </p:spPr>
      </p:pic>
      <p:pic>
        <p:nvPicPr>
          <p:cNvPr id="7180" name="Picture 12" descr="C:\Users\1\Desktop\Бюджет для граждан\2014 год\DSC084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32656"/>
            <a:ext cx="2771800" cy="1728192"/>
          </a:xfrm>
          <a:prstGeom prst="rect">
            <a:avLst/>
          </a:prstGeom>
          <a:noFill/>
        </p:spPr>
      </p:pic>
      <p:pic>
        <p:nvPicPr>
          <p:cNvPr id="7182" name="Picture 14" descr="C:\Users\1\Desktop\Бюджет для граждан\2014 год\DSC_689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4797152"/>
            <a:ext cx="2772000" cy="1705846"/>
          </a:xfrm>
          <a:prstGeom prst="rect">
            <a:avLst/>
          </a:prstGeom>
          <a:noFill/>
        </p:spPr>
      </p:pic>
      <p:pic>
        <p:nvPicPr>
          <p:cNvPr id="7183" name="Picture 15" descr="C:\Users\1\Desktop\Бюджет для граждан\2014 год\35921.stel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797152"/>
            <a:ext cx="2808312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2851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7524328" y="327245"/>
            <a:ext cx="1584176" cy="1445571"/>
            <a:chOff x="7241771" y="1079437"/>
            <a:chExt cx="2534413" cy="3316859"/>
          </a:xfrm>
        </p:grpSpPr>
        <p:sp>
          <p:nvSpPr>
            <p:cNvPr id="24" name="Овал 23"/>
            <p:cNvSpPr/>
            <p:nvPr/>
          </p:nvSpPr>
          <p:spPr>
            <a:xfrm>
              <a:off x="8100391" y="1261425"/>
              <a:ext cx="1224137" cy="11289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5" name="Picture 2" descr="http://aproekt.ucoz.net/12/shutterstock_123142174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7650" b="89690" l="4800" r="645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32323"/>
            <a:stretch/>
          </p:blipFill>
          <p:spPr bwMode="auto">
            <a:xfrm flipH="1">
              <a:off x="7241771" y="1079437"/>
              <a:ext cx="2534413" cy="3316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1115616" y="2924944"/>
            <a:ext cx="7560840" cy="369332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Повышение эффективности бюджетной политики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5617" y="1876762"/>
            <a:ext cx="7560840" cy="70788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Максимальное приближение прогноза поступления доходов к реальной ситуации в экономике поселения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3645024"/>
            <a:ext cx="7560840" cy="70788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Применение программно - целевого метода планирования расходов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15616" y="4593902"/>
            <a:ext cx="7560840" cy="923330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 smtClean="0"/>
              <a:t>Обеспечение устойчивости и сбалансированности бюджетной системы поселения в целях гарантированного исполнения как действующих, так и принимаемых расходных обязательств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5805264"/>
            <a:ext cx="7560840" cy="4001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Повышение прозрачности и открытости бюджетного процесса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>
            <a:stCxn id="5" idx="2"/>
            <a:endCxn id="6" idx="0"/>
          </p:cNvCxnSpPr>
          <p:nvPr/>
        </p:nvCxnSpPr>
        <p:spPr>
          <a:xfrm>
            <a:off x="4896036" y="4352910"/>
            <a:ext cx="0" cy="2409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6" idx="2"/>
            <a:endCxn id="7" idx="0"/>
          </p:cNvCxnSpPr>
          <p:nvPr/>
        </p:nvCxnSpPr>
        <p:spPr>
          <a:xfrm>
            <a:off x="4896036" y="5517232"/>
            <a:ext cx="0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4" idx="2"/>
            <a:endCxn id="3" idx="0"/>
          </p:cNvCxnSpPr>
          <p:nvPr/>
        </p:nvCxnSpPr>
        <p:spPr>
          <a:xfrm flipH="1">
            <a:off x="4896036" y="2584648"/>
            <a:ext cx="1" cy="3402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" idx="2"/>
            <a:endCxn id="5" idx="0"/>
          </p:cNvCxnSpPr>
          <p:nvPr/>
        </p:nvCxnSpPr>
        <p:spPr>
          <a:xfrm>
            <a:off x="4896036" y="3294276"/>
            <a:ext cx="0" cy="350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https://justdirect.ru/wppage/youtube/files/img/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92" y="1837048"/>
            <a:ext cx="469093" cy="4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https://justdirect.ru/wppage/youtube/files/img/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92" y="2943590"/>
            <a:ext cx="469093" cy="4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https://justdirect.ru/wppage/youtube/files/img/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91" y="3861048"/>
            <a:ext cx="469093" cy="4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6" descr="https://justdirect.ru/wppage/youtube/files/img/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92" y="4941168"/>
            <a:ext cx="469093" cy="4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6" descr="https://justdirect.ru/wppage/youtube/files/img/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92" y="5877272"/>
            <a:ext cx="469093" cy="4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Прямоугольник 45"/>
          <p:cNvSpPr/>
          <p:nvPr/>
        </p:nvSpPr>
        <p:spPr>
          <a:xfrm>
            <a:off x="1547664" y="260648"/>
            <a:ext cx="63581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Ключевые </a:t>
            </a:r>
            <a:r>
              <a:rPr lang="ru-RU" sz="32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 в области</a:t>
            </a:r>
          </a:p>
          <a:p>
            <a:pPr algn="ctr"/>
            <a:r>
              <a:rPr lang="ru-RU" sz="32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бюджетных правоотношений:</a:t>
            </a:r>
            <a:endParaRPr lang="ru-RU" sz="3200" b="1" i="1" dirty="0">
              <a:ln w="11430">
                <a:noFill/>
              </a:ln>
              <a:solidFill>
                <a:srgbClr val="FFFF66"/>
              </a:solidFill>
              <a:effectLst>
                <a:glow rad="127000">
                  <a:schemeClr val="tx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Берёзово ГП_ПП-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7" y="98426"/>
            <a:ext cx="936103" cy="15303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47151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/>
          <p:cNvSpPr/>
          <p:nvPr/>
        </p:nvSpPr>
        <p:spPr>
          <a:xfrm>
            <a:off x="1331640" y="188640"/>
            <a:ext cx="7704856" cy="800219"/>
          </a:xfrm>
          <a:prstGeom prst="rect">
            <a:avLst/>
          </a:prstGeom>
          <a:solidFill>
            <a:srgbClr val="66FFFF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3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</a:effectLst>
                <a:latin typeface="Times New Roman" pitchFamily="18" charset="0"/>
                <a:cs typeface="Times New Roman" pitchFamily="18" charset="0"/>
              </a:rPr>
              <a:t>Основные параметры исполнения бюджета</a:t>
            </a:r>
          </a:p>
          <a:p>
            <a:pPr algn="ctr"/>
            <a:r>
              <a:rPr lang="ru-RU" sz="23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</a:effectLst>
                <a:latin typeface="Times New Roman" pitchFamily="18" charset="0"/>
                <a:cs typeface="Times New Roman" pitchFamily="18" charset="0"/>
              </a:rPr>
              <a:t> городского поселения Березово за 2020 год (млн. рублей)</a:t>
            </a:r>
            <a:endParaRPr lang="ru-RU" sz="2300" b="1" i="1" dirty="0">
              <a:ln w="11430">
                <a:noFill/>
              </a:ln>
              <a:solidFill>
                <a:srgbClr val="FFFF66"/>
              </a:solidFill>
              <a:effectLst>
                <a:glow rad="127000">
                  <a:schemeClr val="tx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Берёзово ГП_ПП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4624"/>
            <a:ext cx="768686" cy="10801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5" name="Диаграмма 4"/>
          <p:cNvGraphicFramePr/>
          <p:nvPr/>
        </p:nvGraphicFramePr>
        <p:xfrm>
          <a:off x="0" y="1214422"/>
          <a:ext cx="9144000" cy="5461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547151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.vbr.ru/texteditor/moxiemanager/data/files/!credit_podtverdit_doh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1787351" cy="1440160"/>
          </a:xfrm>
          <a:prstGeom prst="rect">
            <a:avLst/>
          </a:prstGeom>
          <a:noFill/>
        </p:spPr>
      </p:pic>
      <p:pic>
        <p:nvPicPr>
          <p:cNvPr id="13314" name="Picture 2" descr="http://i0.gorodnet.ru/pics/p/40/72/10919936_5912cc677f3c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898" y="4941168"/>
            <a:ext cx="1722302" cy="1556792"/>
          </a:xfrm>
          <a:prstGeom prst="rect">
            <a:avLst/>
          </a:prstGeom>
          <a:noFill/>
        </p:spPr>
      </p:pic>
      <p:pic>
        <p:nvPicPr>
          <p:cNvPr id="14" name="Picture 1" descr="Берёзово ГП_ПП-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1008111" cy="152844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03648" y="119534"/>
            <a:ext cx="7632848" cy="107721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32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городского поселения Березово за </a:t>
            </a:r>
            <a:r>
              <a:rPr lang="ru-RU" sz="32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2019-2020 </a:t>
            </a:r>
            <a:r>
              <a:rPr lang="ru-RU" sz="32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 (млн. руб.)</a:t>
            </a:r>
            <a:endParaRPr lang="ru-RU" sz="32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359024" y="1484784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683568" y="1484784"/>
          <a:ext cx="720080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Выгнутая вниз стрелка 10"/>
          <p:cNvSpPr/>
          <p:nvPr/>
        </p:nvSpPr>
        <p:spPr>
          <a:xfrm>
            <a:off x="3275856" y="6021288"/>
            <a:ext cx="1152128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+1,5</a:t>
            </a:r>
            <a:endParaRPr lang="ru-R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88165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16632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 бюджета поселения за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в сравнении с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годом (млн. руб.)</a:t>
            </a:r>
          </a:p>
          <a:p>
            <a:endParaRPr lang="ru-RU" b="1" i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620688"/>
          <a:ext cx="8280921" cy="5662815"/>
        </p:xfrm>
        <a:graphic>
          <a:graphicData uri="http://schemas.openxmlformats.org/drawingml/2006/table">
            <a:tbl>
              <a:tblPr/>
              <a:tblGrid>
                <a:gridCol w="2952328"/>
                <a:gridCol w="1152128"/>
                <a:gridCol w="1080120"/>
                <a:gridCol w="936104"/>
                <a:gridCol w="504056"/>
                <a:gridCol w="432048"/>
                <a:gridCol w="648072"/>
                <a:gridCol w="576065"/>
              </a:tblGrid>
              <a:tr h="32119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latin typeface="Times New Roman"/>
                        </a:rPr>
                        <a:t>Наименование</a:t>
                      </a: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latin typeface="Times New Roman"/>
                        </a:rPr>
                        <a:t>Исполнено за 2019 год 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latin typeface="Times New Roman"/>
                        </a:rPr>
                        <a:t>      2020 </a:t>
                      </a:r>
                      <a:r>
                        <a:rPr lang="ru-RU" sz="1000" b="1" i="0" u="none" strike="noStrike" dirty="0">
                          <a:latin typeface="Times New Roman"/>
                        </a:rPr>
                        <a:t>год  </a:t>
                      </a:r>
                      <a:r>
                        <a:rPr lang="ru-RU" sz="1000" b="1" i="0" u="none" strike="noStrike" dirty="0" smtClean="0">
                          <a:latin typeface="Times New Roman"/>
                        </a:rPr>
                        <a:t>уточненный план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latin typeface="Times New Roman"/>
                        </a:rPr>
                        <a:t>Исполнено за  2020 год 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 dirty="0">
                          <a:latin typeface="Times New Roman"/>
                        </a:rPr>
                        <a:t>% исполнения к годовому плану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t"/>
                      <a:r>
                        <a:rPr lang="ru-RU" sz="1000" b="1" i="0" u="none" strike="noStrike" dirty="0">
                          <a:latin typeface="Times New Roman"/>
                        </a:rPr>
                        <a:t>доля в общих </a:t>
                      </a:r>
                      <a:r>
                        <a:rPr lang="ru-RU" sz="1000" b="1" i="0" u="none" strike="noStrike" dirty="0" err="1">
                          <a:latin typeface="Times New Roman"/>
                        </a:rPr>
                        <a:t>доходах%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auto"/>
                      <a:r>
                        <a:rPr lang="ru-RU" sz="1000" b="1" i="0" u="none" strike="noStrike" dirty="0" err="1">
                          <a:latin typeface="Times New Roman"/>
                        </a:rPr>
                        <a:t>Откл</a:t>
                      </a:r>
                      <a:r>
                        <a:rPr lang="ru-RU" sz="1000" b="1" i="0" u="none" strike="noStrike" dirty="0">
                          <a:latin typeface="Times New Roman"/>
                        </a:rPr>
                        <a:t>.  2020 г. к  2019г.</a:t>
                      </a: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83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latin typeface="Times New Roman"/>
                        </a:rPr>
                        <a:t>в </a:t>
                      </a:r>
                      <a:r>
                        <a:rPr lang="ru-RU" sz="1000" b="1" i="0" u="none" strike="noStrike" dirty="0" err="1" smtClean="0">
                          <a:latin typeface="Times New Roman"/>
                        </a:rPr>
                        <a:t>абс.выр</a:t>
                      </a:r>
                      <a:r>
                        <a:rPr lang="ru-RU" sz="1000" b="1" i="0" u="none" strike="noStrike" dirty="0">
                          <a:latin typeface="Times New Roman"/>
                        </a:rPr>
                        <a:t>.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latin typeface="Times New Roman"/>
                        </a:rPr>
                        <a:t>в %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45"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0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55, 8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54,4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latin typeface="Times New Roman"/>
                        </a:rPr>
                        <a:t>55 </a:t>
                      </a:r>
                      <a:r>
                        <a:rPr lang="ru-RU" sz="1000" b="1" i="0" u="none" strike="noStrike" dirty="0" smtClean="0">
                          <a:latin typeface="Times New Roman"/>
                        </a:rPr>
                        <a:t>,0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29,7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-0,8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-1,4</a:t>
                      </a: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277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 Налоговые  доходы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52,3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52,5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53,2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101,4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28,7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0,9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1,8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484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32,3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32,7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34,2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104,6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18,5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1, 9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6,1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товары, реализуемые на территории РФ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12,2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11,4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11,2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98,2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6,1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latin typeface="Times New Roman"/>
                        </a:rPr>
                        <a:t>-</a:t>
                      </a:r>
                      <a:r>
                        <a:rPr lang="ru-RU" sz="1000" b="1" i="0" u="none" strike="noStrike" dirty="0" smtClean="0">
                          <a:latin typeface="Times New Roman"/>
                        </a:rPr>
                        <a:t>1,0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-8,2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7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совокупный доход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0,001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-0,001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61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7,8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8,4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7,8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93,3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4,2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-0,0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-0,3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3,5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1,9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1,8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93,4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latin typeface="Times New Roman"/>
                        </a:rPr>
                        <a:t>-</a:t>
                      </a:r>
                      <a:r>
                        <a:rPr lang="ru-RU" sz="1000" b="1" i="0" u="none" strike="noStrike" dirty="0" smtClean="0">
                          <a:latin typeface="Times New Roman"/>
                        </a:rPr>
                        <a:t>1,7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-49,5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131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использования имущества, находящегося в гсоударственной и муниципальной собственности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2,3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1,6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1,5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92,1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0,8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-0,8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-35,6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0,3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0,1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-0,1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-27,4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 доходы от продажи материальных и нематериальных активов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0,8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0,02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0,02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-0,8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-97,7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4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0,06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0,04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0,04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-0,02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4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 Безвозмездные поступления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latin typeface="Times New Roman"/>
                        </a:rPr>
                        <a:t>128,0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latin typeface="Times New Roman"/>
                        </a:rPr>
                        <a:t>130,6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latin typeface="Times New Roman"/>
                        </a:rPr>
                        <a:t>130,3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99,7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70,3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2,3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Arial Cyr"/>
                        </a:rPr>
                        <a:t>1,8</a:t>
                      </a: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970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 от других бюджетов бюджетной системы РФ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latin typeface="Times New Roman"/>
                        </a:rPr>
                        <a:t>127,7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latin typeface="Times New Roman"/>
                        </a:rPr>
                        <a:t>130,6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latin typeface="Times New Roman"/>
                        </a:rPr>
                        <a:t>130,2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99,7</a:t>
                      </a:r>
                    </a:p>
                    <a:p>
                      <a:pPr algn="r" fontAlgn="ctr"/>
                      <a:endParaRPr lang="ru-RU" sz="1000" b="1" i="0" u="none" strike="noStrike" dirty="0" smtClean="0">
                        <a:latin typeface="Times New Roman"/>
                      </a:endParaRPr>
                    </a:p>
                    <a:p>
                      <a:pPr algn="r" fontAlgn="ctr"/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70,3</a:t>
                      </a:r>
                    </a:p>
                    <a:p>
                      <a:pPr algn="r" fontAlgn="ctr"/>
                      <a:endParaRPr lang="ru-RU" sz="1000" b="1" i="0" u="none" strike="noStrike" dirty="0" smtClean="0">
                        <a:latin typeface="Times New Roman"/>
                      </a:endParaRPr>
                    </a:p>
                    <a:p>
                      <a:pPr algn="r" fontAlgn="ctr"/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2,5</a:t>
                      </a:r>
                    </a:p>
                    <a:p>
                      <a:pPr algn="r" fontAlgn="ctr"/>
                      <a:endParaRPr lang="ru-RU" sz="1000" b="1" i="0" u="none" strike="noStrike" dirty="0" smtClean="0">
                        <a:latin typeface="Times New Roman"/>
                      </a:endParaRPr>
                    </a:p>
                    <a:p>
                      <a:pPr algn="r" fontAlgn="ctr"/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latin typeface="Arial Cyr"/>
                        </a:rPr>
                        <a:t>2,0</a:t>
                      </a:r>
                    </a:p>
                    <a:p>
                      <a:pPr algn="r" fontAlgn="b"/>
                      <a:endParaRPr lang="ru-RU" sz="1000" b="0" i="0" u="none" strike="noStrike" dirty="0" smtClean="0">
                        <a:latin typeface="Arial Cyr"/>
                      </a:endParaRPr>
                    </a:p>
                    <a:p>
                      <a:pPr algn="r" fontAlgn="b"/>
                      <a:endParaRPr lang="ru-RU" sz="1000" b="0" i="0" u="none" strike="noStrike" dirty="0">
                        <a:latin typeface="Arial Cyr"/>
                      </a:endParaRP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277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48,8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50,0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50,0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27,0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1,2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4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78,9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80,6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80,2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99,5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43,3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1,3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Times New Roman"/>
                        </a:rPr>
                        <a:t>1,6</a:t>
                      </a: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96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безвозмездные поступления от негосударственных организаций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-0,2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latin typeface="Times New Roman"/>
                        </a:rPr>
                        <a:t>-100,0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4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0,007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0,009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0,009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0,002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Times New Roman"/>
                        </a:rPr>
                        <a:t>124,3</a:t>
                      </a: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7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5410" marR="5410" marT="54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183,8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185,0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185,3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Arial Cyr"/>
                        </a:rPr>
                        <a:t>100,1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latin typeface="Times New Roman"/>
                        </a:rPr>
                        <a:t>1,5</a:t>
                      </a:r>
                      <a:endParaRPr lang="ru-RU" sz="1000" b="1" i="0" u="none" strike="noStrike" dirty="0">
                        <a:latin typeface="Times New Roman"/>
                      </a:endParaRPr>
                    </a:p>
                  </a:txBody>
                  <a:tcPr marL="5410" marR="5410" marT="54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latin typeface="Times New Roman"/>
                        </a:rPr>
                        <a:t>0,8</a:t>
                      </a:r>
                    </a:p>
                  </a:txBody>
                  <a:tcPr marL="5410" marR="5410" marT="54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Нормативы зачисления налогов и акцизов в местный бюджет поселения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124200" y="5029200"/>
            <a:ext cx="4876800" cy="12954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 Дифференцированный норматив отчисления  - </a:t>
            </a:r>
            <a:r>
              <a:rPr lang="ru-RU" sz="1400" dirty="0" smtClean="0">
                <a:solidFill>
                  <a:schemeClr val="tx1"/>
                </a:solidFill>
              </a:rPr>
              <a:t>0,1956%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560" y="3789040"/>
          <a:ext cx="4561739" cy="2484698"/>
        </p:xfrm>
        <a:graphic>
          <a:graphicData uri="http://schemas.openxmlformats.org/drawingml/2006/table">
            <a:tbl>
              <a:tblPr/>
              <a:tblGrid>
                <a:gridCol w="2548445"/>
                <a:gridCol w="1006647"/>
                <a:gridCol w="1006647"/>
              </a:tblGrid>
              <a:tr h="677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Виды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b="1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45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Акцизы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 нефтепродукты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Налоги на имущество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26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Налоговые доходы всего: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9552" y="188640"/>
            <a:ext cx="8208912" cy="923330"/>
          </a:xfrm>
          <a:prstGeom prst="rect">
            <a:avLst/>
          </a:prstGeom>
          <a:gradFill>
            <a:gsLst>
              <a:gs pos="0">
                <a:srgbClr val="FFCC99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" b="1" dirty="0" smtClean="0">
                <a:latin typeface="Arial"/>
              </a:rPr>
              <a:t>Структура налоговых доходов бюджета городского поселения Берёзово в </a:t>
            </a:r>
            <a:r>
              <a:rPr lang="ru" b="1" dirty="0" smtClean="0">
                <a:latin typeface="Arial"/>
              </a:rPr>
              <a:t>2019-2020 </a:t>
            </a:r>
            <a:r>
              <a:rPr lang="ru" b="1" dirty="0" smtClean="0">
                <a:latin typeface="Arial"/>
              </a:rPr>
              <a:t>годах, млн. руб.</a:t>
            </a:r>
          </a:p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2057401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572264" y="4149080"/>
            <a:ext cx="80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 smtClean="0"/>
          </a:p>
          <a:p>
            <a:endParaRPr lang="ru-RU" sz="1200" b="1" dirty="0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755576" y="1052736"/>
          <a:ext cx="4320480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5220072" y="260648"/>
          <a:ext cx="3923928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0" name="Прямая соединительная линия 19"/>
          <p:cNvCxnSpPr/>
          <p:nvPr/>
        </p:nvCxnSpPr>
        <p:spPr>
          <a:xfrm>
            <a:off x="2051720" y="2132856"/>
            <a:ext cx="648072" cy="504056"/>
          </a:xfrm>
          <a:prstGeom prst="line">
            <a:avLst/>
          </a:prstGeom>
          <a:ln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0952" y="152400"/>
            <a:ext cx="6096000" cy="862584"/>
          </a:xfrm>
          <a:prstGeom prst="rect">
            <a:avLst/>
          </a:prstGeom>
          <a:gradFill>
            <a:gsLst>
              <a:gs pos="0">
                <a:srgbClr val="FFFF0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1600" b="1" dirty="0">
                <a:latin typeface="Arial"/>
              </a:rPr>
              <a:t>Структура </a:t>
            </a:r>
            <a:r>
              <a:rPr lang="ru" sz="1600" b="1" dirty="0" smtClean="0">
                <a:latin typeface="Arial"/>
              </a:rPr>
              <a:t>неналоговых </a:t>
            </a:r>
            <a:r>
              <a:rPr lang="ru" sz="1600" b="1" dirty="0">
                <a:latin typeface="Arial"/>
              </a:rPr>
              <a:t>доходов </a:t>
            </a:r>
            <a:r>
              <a:rPr lang="ru" sz="1600" b="1" dirty="0" smtClean="0">
                <a:latin typeface="Arial"/>
              </a:rPr>
              <a:t>бюджета городского поселения Берёзово в </a:t>
            </a:r>
            <a:r>
              <a:rPr lang="ru" sz="1600" b="1" dirty="0" smtClean="0">
                <a:latin typeface="Arial"/>
              </a:rPr>
              <a:t>2019-2020 </a:t>
            </a:r>
            <a:r>
              <a:rPr lang="ru" sz="1600" b="1" dirty="0" smtClean="0">
                <a:latin typeface="Arial"/>
              </a:rPr>
              <a:t>годах, млн.руб.</a:t>
            </a:r>
            <a:endParaRPr lang="ru" sz="1600" b="1" dirty="0">
              <a:latin typeface="Arial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04799" y="3505200"/>
          <a:ext cx="4843265" cy="2634313"/>
        </p:xfrm>
        <a:graphic>
          <a:graphicData uri="http://schemas.openxmlformats.org/drawingml/2006/table">
            <a:tbl>
              <a:tblPr/>
              <a:tblGrid>
                <a:gridCol w="2935615"/>
                <a:gridCol w="953825"/>
                <a:gridCol w="953825"/>
              </a:tblGrid>
              <a:tr h="6121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Виды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637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Доходы от использования имущества, находящегося в муниципальной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собственности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06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Доходы от оказания</a:t>
                      </a:r>
                      <a:r>
                        <a:rPr lang="ru-RU" sz="1100" i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платных услуг и компенсации затрат бюджета поселения</a:t>
                      </a:r>
                      <a:endParaRPr lang="ru-RU" sz="11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3752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0" dirty="0" smtClean="0">
                          <a:latin typeface="Times New Roman"/>
                          <a:ea typeface="Times New Roman"/>
                          <a:cs typeface="Times New Roman"/>
                        </a:rPr>
                        <a:t>Доходы от продажи материальных и нематериальных ресурсов</a:t>
                      </a:r>
                      <a:endParaRPr lang="ru-RU" sz="1100" i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386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Штрафы, санкции, возмещение ущерба</a:t>
                      </a:r>
                      <a:endParaRPr lang="ru-RU" sz="11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0,06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2656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Неналоговые доходы всего: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323528" y="836713"/>
          <a:ext cx="5400601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5508104" y="1700808"/>
          <a:ext cx="338437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1000108"/>
          <a:ext cx="7961538" cy="5690779"/>
        </p:xfrm>
        <a:graphic>
          <a:graphicData uri="http://schemas.openxmlformats.org/drawingml/2006/table">
            <a:tbl>
              <a:tblPr/>
              <a:tblGrid>
                <a:gridCol w="4104414"/>
                <a:gridCol w="3857124"/>
              </a:tblGrid>
              <a:tr h="42576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128,0 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 </a:t>
                      </a:r>
                      <a:r>
                        <a:rPr lang="ru-RU" sz="13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рублей </a:t>
                      </a:r>
                      <a:endParaRPr lang="ru-RU" sz="1300" b="0" dirty="0" smtClean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 всего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безвозмездных поступлений)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69,6%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доходов</a:t>
                      </a: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130,3 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млн.рублей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(всего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безвозмездных 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поступлений)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70,3%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доходов</a:t>
                      </a: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48,8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</a:t>
                      </a:r>
                      <a:r>
                        <a:rPr lang="ru-RU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                        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Дотация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50,0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</a:t>
                      </a:r>
                      <a:r>
                        <a:rPr lang="ru-RU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                    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Дотация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51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78,9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</a:t>
                      </a:r>
                      <a:r>
                        <a:rPr lang="ru-RU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                    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Иные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МБТ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80,2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</a:t>
                      </a:r>
                      <a:r>
                        <a:rPr lang="ru-RU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              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Иные МБТ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51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0,207 </a:t>
                      </a: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млн. руб.                        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Прочие БП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0,009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млн. руб.                  Прочие БП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7544" y="228600"/>
            <a:ext cx="8136904" cy="61230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1700" b="1" dirty="0" smtClean="0">
                <a:latin typeface="Times New Roman" pitchFamily="18" charset="0"/>
                <a:cs typeface="Times New Roman" pitchFamily="18" charset="0"/>
              </a:rPr>
              <a:t>Объём и структура безвозмездных поступлений в бюджет городского поселения Березово за </a:t>
            </a:r>
            <a:r>
              <a:rPr lang="ru" sz="1700" b="1" dirty="0" smtClean="0">
                <a:latin typeface="Times New Roman" pitchFamily="18" charset="0"/>
                <a:cs typeface="Times New Roman" pitchFamily="18" charset="0"/>
              </a:rPr>
              <a:t>2019- 2020 </a:t>
            </a:r>
            <a:r>
              <a:rPr lang="ru" sz="1700" b="1" dirty="0" smtClean="0">
                <a:latin typeface="Times New Roman" pitchFamily="18" charset="0"/>
                <a:cs typeface="Times New Roman" pitchFamily="18" charset="0"/>
              </a:rPr>
              <a:t>годы, млн. рублей </a:t>
            </a:r>
            <a:endParaRPr lang="ru" sz="1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4480" y="3143248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1403648" y="1828800"/>
          <a:ext cx="2808312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411760" y="1772817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2019 </a:t>
            </a:r>
            <a:r>
              <a:rPr lang="ru-RU" b="1" dirty="0" smtClean="0"/>
              <a:t>год</a:t>
            </a:r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940152" y="1772817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2020 </a:t>
            </a:r>
            <a:r>
              <a:rPr lang="ru-RU" b="1" dirty="0" smtClean="0"/>
              <a:t>год</a:t>
            </a:r>
          </a:p>
          <a:p>
            <a:endParaRPr lang="ru-RU" dirty="0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4714876" y="2143116"/>
          <a:ext cx="3571900" cy="266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1043608" y="2057400"/>
          <a:ext cx="33843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5148064" y="2057400"/>
          <a:ext cx="28803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11152" y="115133"/>
            <a:ext cx="73813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200" b="1" i="1" dirty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2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городского поселения Березово                по разделам и  подразделам  классификации расходов               за 2019 - 2020 годы (млн. рублей)</a:t>
            </a:r>
            <a:endParaRPr lang="ru-RU" sz="2200" b="1" i="1" dirty="0">
              <a:ln w="11430">
                <a:noFill/>
              </a:ln>
              <a:solidFill>
                <a:srgbClr val="FFFF66"/>
              </a:solidFill>
              <a:effectLst>
                <a:glow rad="127000">
                  <a:schemeClr val="tx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" descr="Берёзово ГП_ПП-04"/>
          <p:cNvPicPr>
            <a:picLocks noChangeAspect="1" noChangeArrowheads="1"/>
          </p:cNvPicPr>
          <p:nvPr/>
        </p:nvPicPr>
        <p:blipFill>
          <a:blip r:embed="rId2" cstate="print"/>
          <a:srcRect t="1248"/>
          <a:stretch>
            <a:fillRect/>
          </a:stretch>
        </p:blipFill>
        <p:spPr bwMode="auto">
          <a:xfrm>
            <a:off x="395536" y="116632"/>
            <a:ext cx="882190" cy="122413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2348880"/>
            <a:ext cx="1805224" cy="15841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57158" y="4714884"/>
            <a:ext cx="1368152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расходы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14876" y="4714884"/>
            <a:ext cx="1224136" cy="86409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55000" cap="flat" cmpd="thickThin" algn="ctr">
            <a:solidFill>
              <a:srgbClr val="00B05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</a:t>
            </a:r>
            <a:endParaRPr lang="ru-RU" sz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72198" y="4714884"/>
            <a:ext cx="1296144" cy="86409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55000" cap="flat" cmpd="thickThin" algn="ctr">
            <a:solidFill>
              <a:srgbClr val="00B05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500958" y="4714884"/>
            <a:ext cx="1224136" cy="86409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55000" cap="flat" cmpd="thickThin" algn="ctr">
            <a:solidFill>
              <a:srgbClr val="00B05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8720000">
            <a:off x="2738203" y="2247529"/>
            <a:ext cx="1115540" cy="280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18000000">
            <a:off x="4034412" y="2018020"/>
            <a:ext cx="1227009" cy="280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28992" y="4714884"/>
            <a:ext cx="1184697" cy="85725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55000" cap="flat" cmpd="thickThin" algn="ctr">
            <a:solidFill>
              <a:srgbClr val="00B05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endParaRPr lang="ru-RU" sz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57356" y="4714884"/>
            <a:ext cx="1406805" cy="85725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55000" cap="flat" cmpd="thickThin" algn="ctr">
            <a:solidFill>
              <a:srgbClr val="00B05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0" y="1142984"/>
          <a:ext cx="9144000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808528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812788"/>
          <a:ext cx="9144000" cy="604521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5544954"/>
                <a:gridCol w="881399"/>
                <a:gridCol w="954849"/>
                <a:gridCol w="807949"/>
                <a:gridCol w="954849"/>
              </a:tblGrid>
              <a:tr h="50342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  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 2020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Процент исполнения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382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791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высшего должностного лица субъекта                                     Российской Федерации и муниципального образования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023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деятельности финансовых, налоговых и таможенных органов                    и органов финансового (финансово-бюджетного) надзора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общегосударственные вопросы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424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                                                                    И ПРАВООХРАНИТЕЛЬНАЯ ДЕЯТЕЛЬНОСТЬ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143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гражданская оборона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444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                                                                 безопасности и правоохранительной деятельности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83,2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80,9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Общеэкономические вопросы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044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Дорожное хозяйство(дорожные фонды)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85,4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Связь и информатика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45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экономики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382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83,3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74,3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Жилищное хозяйство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Коммунальное хозяйство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Благоустройство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 И КИНЕМАТОГРАФИЯ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Пенсионное обеспечение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5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расходов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189,4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177,4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72008" y="44624"/>
            <a:ext cx="9036496" cy="72008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бюджетных ассигнований по разделам и  подразделам  классификации расходов бюджета городского поселения Берёзово за 2019-2020 годы (млн.рублей)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79512" y="116632"/>
            <a:ext cx="8712968" cy="7078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бюджета городского поселения Березово в рамках реализации муниципальных программ в 2019-2020 годы (млн.рублей)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freelance.ru/img/portfolio/pics/00/07/4E/4787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285750" cy="285750"/>
          </a:xfrm>
          <a:prstGeom prst="rect">
            <a:avLst/>
          </a:prstGeom>
          <a:noFill/>
        </p:spPr>
      </p:pic>
      <p:pic>
        <p:nvPicPr>
          <p:cNvPr id="4100" name="Picture 4" descr="http://freelance.ru/img/portfolio/pics/00/07/4E/4787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285750" cy="285750"/>
          </a:xfrm>
          <a:prstGeom prst="rect">
            <a:avLst/>
          </a:prstGeom>
          <a:noFill/>
        </p:spPr>
      </p:pic>
      <p:pic>
        <p:nvPicPr>
          <p:cNvPr id="4102" name="Picture 6" descr="http://freelance.ru/img/portfolio/pics/00/07/4E/4787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285750" cy="285750"/>
          </a:xfrm>
          <a:prstGeom prst="rect">
            <a:avLst/>
          </a:prstGeom>
          <a:noFill/>
        </p:spPr>
      </p:pic>
      <p:pic>
        <p:nvPicPr>
          <p:cNvPr id="12290" name="Picture 2" descr="https://city-yaroslavl.ru/upload/iblock/b2a/11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5688" y="1340768"/>
            <a:ext cx="2808312" cy="1872208"/>
          </a:xfrm>
          <a:prstGeom prst="rect">
            <a:avLst/>
          </a:prstGeom>
          <a:noFill/>
        </p:spPr>
      </p:pic>
      <p:graphicFrame>
        <p:nvGraphicFramePr>
          <p:cNvPr id="9" name="Диаграмма 8"/>
          <p:cNvGraphicFramePr/>
          <p:nvPr/>
        </p:nvGraphicFramePr>
        <p:xfrm>
          <a:off x="142844" y="928670"/>
          <a:ext cx="8858312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547151433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allAtOnce" animBg="1"/>
      <p:bldP spid="24" grpId="1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46365"/>
            <a:ext cx="8712968" cy="64633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Исполнение бюджета городского поселения Березово в разрезе муниципальных программ за 2019-2020 годы (млн. рублей)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2" name="AutoShape 2" descr="https://city-yaroslavl.ru/upload/iblock/b2a/11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" y="785792"/>
          <a:ext cx="9144001" cy="6257782"/>
        </p:xfrm>
        <a:graphic>
          <a:graphicData uri="http://schemas.openxmlformats.org/drawingml/2006/table">
            <a:tbl>
              <a:tblPr/>
              <a:tblGrid>
                <a:gridCol w="2191386"/>
                <a:gridCol w="899556"/>
                <a:gridCol w="988524"/>
                <a:gridCol w="1001703"/>
                <a:gridCol w="1093968"/>
                <a:gridCol w="896260"/>
                <a:gridCol w="1054424"/>
                <a:gridCol w="1018180"/>
              </a:tblGrid>
              <a:tr h="578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за 2019г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Утвержденный план на 2020г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2020г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за 2020г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 исполнения от утвержденного плана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 исполнения  от уточен плана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4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культуры в городском поселении Берёзово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4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Содействие занятости населения в городском поселении Берёзово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45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Жилищно-коммунальный комплекс городского поселения Березово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547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Профилактика правонарушений и обеспечение отдельных прав граждан в городском поселении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Берёзово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45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Защита населения и территорий от чрезвычайных ситуаций, обеспечение пожарной безопасности в городском поселении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Берёзово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45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муниципальным имуществом городского поселения Березово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4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Современная транспортная система городского поселения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Березово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45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Повышение эффективности муниципального управления в городском поселении Березово  на  2014-2020 годы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939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Благоустройство территории городского поселения Березово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45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Формирование современной городской среды в городском поселении Берёзово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3597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Формирование комфортной потребительской среды в городском поселении Березово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23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непрограммные расходы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33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-11,97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64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323528" y="1268760"/>
          <a:ext cx="6624736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63688" y="1484784"/>
            <a:ext cx="3168352" cy="554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– 47,6 млн.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2" name="Picture 4" descr="https://xn--80actkhwbc5a2h.xn--p1ai/sites/default/files/img/zhkh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1268760"/>
            <a:ext cx="1891364" cy="1224136"/>
          </a:xfrm>
          <a:prstGeom prst="rect">
            <a:avLst/>
          </a:prstGeom>
          <a:noFill/>
        </p:spPr>
      </p:pic>
      <p:graphicFrame>
        <p:nvGraphicFramePr>
          <p:cNvPr id="11" name="Схема 10"/>
          <p:cNvGraphicFramePr/>
          <p:nvPr/>
        </p:nvGraphicFramePr>
        <p:xfrm>
          <a:off x="251520" y="2564904"/>
          <a:ext cx="864096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7654" name="Picture 6" descr="http://caomos.news/upload/resize_cache/iblock/bd6/300_0_1/bd6a1897b2497f40b886eed176d06d6a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496" y="188640"/>
            <a:ext cx="1224136" cy="114987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57290" y="142852"/>
            <a:ext cx="7596336" cy="9694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муниципальной</a:t>
            </a:r>
          </a:p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программы «Жилищно-коммунальный комплекс городского поселения </a:t>
            </a:r>
            <a:r>
              <a:rPr lang="ru-RU" sz="1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Берёзово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за 2020г.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s://im0-tub-ru.yandex.net/i?id=f50c3a711b23ff2b0a88e0b52668dc0a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9" y="1196752"/>
            <a:ext cx="1345200" cy="10081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79712" y="375628"/>
            <a:ext cx="6876256" cy="67710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«Современная транспортная система городского поселения» за 2020г.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340768"/>
            <a:ext cx="3168352" cy="7200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Уточнённый план на 2020 год – 63,5 млн. рублей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1340768"/>
            <a:ext cx="3168352" cy="7200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Исполнено за 2020 год – 61,8 млн. рублей</a:t>
            </a:r>
            <a:endParaRPr lang="ru-RU" b="1" dirty="0"/>
          </a:p>
        </p:txBody>
      </p:sp>
      <p:graphicFrame>
        <p:nvGraphicFramePr>
          <p:cNvPr id="12" name="Схема 11"/>
          <p:cNvGraphicFramePr/>
          <p:nvPr/>
        </p:nvGraphicFramePr>
        <p:xfrm>
          <a:off x="0" y="2071678"/>
          <a:ext cx="9144000" cy="4786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8679" name="Picture 7" descr="C:\Users\1\Desktop\Бюджет для граждан\2017 год\транспорт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57884" y="2000240"/>
            <a:ext cx="3435318" cy="1264345"/>
          </a:xfrm>
          <a:prstGeom prst="rect">
            <a:avLst/>
          </a:prstGeom>
          <a:noFill/>
        </p:spPr>
      </p:pic>
      <p:pic>
        <p:nvPicPr>
          <p:cNvPr id="28681" name="Picture 9" descr="https://moscow.roads-pro.ru/uploads/styles/slider-full-mobile/pictures_subservices_69_45d44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3143248"/>
            <a:ext cx="2048227" cy="1152128"/>
          </a:xfrm>
          <a:prstGeom prst="rect">
            <a:avLst/>
          </a:prstGeom>
          <a:noFill/>
        </p:spPr>
      </p:pic>
      <p:pic>
        <p:nvPicPr>
          <p:cNvPr id="10" name="Picture 2" descr="https://im0-tub-ru.yandex.net/i?id=76acc20156cdc597b0487943779e1336-l&amp;n=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3950" y="44624"/>
            <a:ext cx="1803754" cy="11992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5696" y="152744"/>
            <a:ext cx="7092280" cy="677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"Содействие занятости населения в городском поселении» за 2020г.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179512" y="1397000"/>
          <a:ext cx="8856984" cy="951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https://im0-tub-ru.yandex.net/i?id=970365e825614ec1c51f9490d779137a-srl&amp;n=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77400"/>
            <a:ext cx="1379219" cy="1191360"/>
          </a:xfrm>
          <a:prstGeom prst="rect">
            <a:avLst/>
          </a:prstGeom>
          <a:noFill/>
        </p:spPr>
      </p:pic>
      <p:graphicFrame>
        <p:nvGraphicFramePr>
          <p:cNvPr id="13" name="Схема 12"/>
          <p:cNvGraphicFramePr/>
          <p:nvPr/>
        </p:nvGraphicFramePr>
        <p:xfrm>
          <a:off x="323528" y="2924944"/>
          <a:ext cx="842493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4" name="Правая фигурная скобка 13"/>
          <p:cNvSpPr/>
          <p:nvPr/>
        </p:nvSpPr>
        <p:spPr>
          <a:xfrm rot="5400000">
            <a:off x="4337720" y="-1953345"/>
            <a:ext cx="504056" cy="8964488"/>
          </a:xfrm>
          <a:prstGeom prst="rightBrace">
            <a:avLst>
              <a:gd name="adj1" fmla="val 8333"/>
              <a:gd name="adj2" fmla="val 51667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116632"/>
            <a:ext cx="6948264" cy="677108"/>
          </a:xfrm>
          <a:prstGeom prst="rect">
            <a:avLst/>
          </a:prstGeom>
          <a:solidFill>
            <a:srgbClr val="66FF99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«Благоустройство территории городского поселения </a:t>
            </a:r>
            <a:r>
              <a:rPr lang="ru-RU" sz="1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Берёзово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за 2020 г.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2267744" y="908720"/>
          <a:ext cx="5256584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539552" y="2564904"/>
          <a:ext cx="8064896" cy="429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22" name="Picture 2" descr="https://static.panoramio.com.storage.googleapis.com/photos/large/15636038.jpg"/>
          <p:cNvPicPr>
            <a:picLocks noChangeAspect="1" noChangeArrowheads="1"/>
          </p:cNvPicPr>
          <p:nvPr/>
        </p:nvPicPr>
        <p:blipFill>
          <a:blip r:embed="rId8" cstate="print"/>
          <a:srcRect b="8269"/>
          <a:stretch>
            <a:fillRect/>
          </a:stretch>
        </p:blipFill>
        <p:spPr bwMode="auto">
          <a:xfrm>
            <a:off x="2771800" y="5229200"/>
            <a:ext cx="1603830" cy="1098809"/>
          </a:xfrm>
          <a:prstGeom prst="rect">
            <a:avLst/>
          </a:prstGeom>
          <a:noFill/>
        </p:spPr>
      </p:pic>
      <p:sp>
        <p:nvSpPr>
          <p:cNvPr id="30724" name="AutoShape 4" descr="https://www.yuga.ru/media/88/60/svalka_musor_b04__462sd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6" name="Picture 6" descr="https://im0-tub-ru.yandex.net/i?id=03d6f9a1fb5aacda315f51ee308b7e0a-l&amp;n=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68344" y="1268760"/>
            <a:ext cx="1440160" cy="1080120"/>
          </a:xfrm>
          <a:prstGeom prst="rect">
            <a:avLst/>
          </a:prstGeom>
          <a:noFill/>
        </p:spPr>
      </p:pic>
      <p:pic>
        <p:nvPicPr>
          <p:cNvPr id="17" name="Picture 12" descr="C:\Users\1\Desktop\Бюджет для граждан\2014 год\DSC0846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36296" y="5849888"/>
            <a:ext cx="1616883" cy="1008112"/>
          </a:xfrm>
          <a:prstGeom prst="rect">
            <a:avLst/>
          </a:prstGeom>
          <a:noFill/>
        </p:spPr>
      </p:pic>
      <p:pic>
        <p:nvPicPr>
          <p:cNvPr id="13314" name="Picture 2" descr="https://im0-tub-ru.yandex.net/i?id=f95c9e7d4107c7cbc6a6711ac700a26e-l&amp;n=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3092" y="116632"/>
            <a:ext cx="1680596" cy="115212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07504" y="1484784"/>
            <a:ext cx="1669976" cy="914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Уточненный план – 33,3 млн. рублей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4" descr="http://www.smplbd.net/wp-content/uploads/2016/11/Arrow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35696" y="1628800"/>
            <a:ext cx="648072" cy="6480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4" y="332658"/>
          <a:ext cx="8280920" cy="627477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40460"/>
                <a:gridCol w="4140460"/>
              </a:tblGrid>
              <a:tr h="75789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расходов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Виды проведенных работ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578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Энергосбережение и содержание систем наружного освещения. Исполнено  6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,2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млн. рублей или 18,7 % от произведенных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расходов в рамках программы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kumimoji="0"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Произведено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возмещение затрат  на уличное освещение поселения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поставку светильников уличного освещения, оказание услуг по техническому присоединению объекта «</a:t>
                      </a:r>
                      <a:r>
                        <a:rPr kumimoji="0" lang="ru-RU" sz="160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Паркт</a:t>
                      </a:r>
                      <a:r>
                        <a:rPr kumimoji="0"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имени </a:t>
                      </a:r>
                      <a:r>
                        <a:rPr kumimoji="0" lang="ru-RU" sz="160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Собянина</a:t>
                      </a:r>
                      <a:r>
                        <a:rPr kumimoji="0"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», строительство уличного освещения в с.Теги.</a:t>
                      </a:r>
                    </a:p>
                  </a:txBody>
                  <a:tcPr anchor="ctr"/>
                </a:tc>
              </a:tr>
              <a:tr h="7578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и содержание мест захоронения – 0,4 млн. рублей или 1,2 % от произведенных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расходов в рамках программы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Средства направлены на: </a:t>
                      </a:r>
                    </a:p>
                    <a:p>
                      <a:pPr marL="0" indent="0" algn="just"/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-компенсацию расходов по погребению; </a:t>
                      </a:r>
                      <a:r>
                        <a:rPr kumimoji="0"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indent="0" algn="just"/>
                      <a:r>
                        <a:rPr kumimoji="0"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-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ремонт ограждения старого кладбища;</a:t>
                      </a:r>
                    </a:p>
                    <a:p>
                      <a:pPr marL="0" indent="0" algn="just"/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-завоз песка на новое кладбище;</a:t>
                      </a:r>
                    </a:p>
                    <a:p>
                      <a:pPr marL="0" indent="0" algn="just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874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Природоохранные мероприятия – 2,0 млн. рублей или 6 % от произведенных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расходов в рамках программы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Средства направлены на: 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ликвидацию несанкционированных свалок; - вывоз, прием и утилизацию ТБО;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отлов и содержание безнадзорных животных.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57895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Озеленение территории городского поселения Берёзово – 0,4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млн. рублей или 1,2 % от произведенных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расходов в рамках программы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и высаживание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саженцев  цветов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496" y="46107"/>
          <a:ext cx="9071992" cy="65261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535996"/>
                <a:gridCol w="4535996"/>
              </a:tblGrid>
              <a:tr h="5327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расходов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Виды проведенных работ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74469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 и содержание  муниципального имущества – 5,5 млн. рублей или 16,6 % от произведенных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расходов в рамках программы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/>
                    </a:p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-строительство тротуаров в п. </a:t>
                      </a:r>
                      <a:r>
                        <a:rPr kumimoji="0" lang="ru-RU" sz="15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indent="0" algn="just"/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-поставка игрового спортивного оборудования</a:t>
                      </a:r>
                      <a:r>
                        <a:rPr kumimoji="0" lang="ru-RU" sz="15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с.Теги</a:t>
                      </a:r>
                    </a:p>
                    <a:p>
                      <a:pPr marL="0" indent="0" algn="just"/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-в рамках по инициативному </a:t>
                      </a:r>
                      <a:r>
                        <a:rPr kumimoji="0" lang="ru-RU" sz="15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бюджетированияю</a:t>
                      </a:r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выполнены работы по асфальтированию </a:t>
                      </a:r>
                      <a:r>
                        <a:rPr kumimoji="0" lang="ru-RU" sz="15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воровой</a:t>
                      </a:r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территории ул.Молодежная,9</a:t>
                      </a:r>
                      <a:endParaRPr lang="ru-RU" sz="15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2765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-подвоз</a:t>
                      </a:r>
                      <a:r>
                        <a:rPr kumimoji="0" lang="ru-RU" sz="15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песка с.Теги</a:t>
                      </a:r>
                    </a:p>
                  </a:txBody>
                  <a:tcPr anchor="ctr"/>
                </a:tc>
              </a:tr>
              <a:tr h="61087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-установка временного наружного освещения по ул. Молодежная, 13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65406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-устройство снежного городка</a:t>
                      </a:r>
                    </a:p>
                    <a:p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-демонтаж новогоднего оборудования</a:t>
                      </a:r>
                    </a:p>
                    <a:p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-поставка новогодней</a:t>
                      </a:r>
                      <a:r>
                        <a:rPr kumimoji="0" lang="ru-RU" sz="15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ели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1087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-проведение ценой</a:t>
                      </a:r>
                      <a:r>
                        <a:rPr lang="ru-RU" sz="15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экспертизы Роллер парка в </a:t>
                      </a:r>
                      <a:r>
                        <a:rPr lang="ru-RU" sz="15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15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5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187813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Информационное оформление территории общего пользования городского поселения – 0,1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млн. рублей или 0,3 % от произведенных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расходов в рамках программы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-приобретение и монтаж </a:t>
                      </a:r>
                      <a:r>
                        <a:rPr kumimoji="0" lang="ru-RU" sz="15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баннерной</a:t>
                      </a:r>
                      <a:r>
                        <a:rPr kumimoji="0" lang="ru-RU" sz="15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продукции.</a:t>
                      </a:r>
                    </a:p>
                    <a:p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9163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исполнения полномочий МКУ «ХЭС АГПБ» - 17,8 млн. рублей или 53,6 % от произведенных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расходов в рамках программы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направлены на выплату заработной платы сотрудникам, оплату ГСМ, уплату обязательных налогов и сборов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483768" y="116632"/>
            <a:ext cx="640871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Муниципальная программа «Развитие культуры в городском поселении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Березово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» за 2020г.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3" name="Picture 3" descr="https://im0-tub-ru.yandex.net/i?id=36ef76e24b79c3ff1a5100cd8e497d68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18" y="116632"/>
            <a:ext cx="2332242" cy="1152128"/>
          </a:xfrm>
          <a:prstGeom prst="rect">
            <a:avLst/>
          </a:prstGeom>
          <a:noFill/>
        </p:spPr>
      </p:pic>
      <p:graphicFrame>
        <p:nvGraphicFramePr>
          <p:cNvPr id="4" name="Схема 3"/>
          <p:cNvGraphicFramePr/>
          <p:nvPr/>
        </p:nvGraphicFramePr>
        <p:xfrm>
          <a:off x="251520" y="1397000"/>
          <a:ext cx="8640960" cy="534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16024" y="3068960"/>
            <a:ext cx="8676456" cy="5760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Проведенные мероприятия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5" name="Picture 5" descr="https://im0-tub-ru.yandex.net/i?id=4d35e930023f589e362098f6dc638971-l&amp;n=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54" y="2857496"/>
            <a:ext cx="1781067" cy="10801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835696" y="188640"/>
            <a:ext cx="7151371" cy="10156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Муниципальная программа «Формирование современной городской среды муниципального образования городского поселения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Берёзово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за 2020г.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9" name="Picture 5" descr="https://im0-tub-ru.yandex.net/i?id=663031ecc35f5f97865c036e0632f2fd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8" y="116632"/>
            <a:ext cx="1691680" cy="1080120"/>
          </a:xfrm>
          <a:prstGeom prst="rect">
            <a:avLst/>
          </a:prstGeom>
          <a:noFill/>
        </p:spPr>
      </p:pic>
      <p:graphicFrame>
        <p:nvGraphicFramePr>
          <p:cNvPr id="6" name="Схема 5"/>
          <p:cNvGraphicFramePr/>
          <p:nvPr/>
        </p:nvGraphicFramePr>
        <p:xfrm>
          <a:off x="107504" y="1340768"/>
          <a:ext cx="8928992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6879" name="Picture 15" descr="https://www.heartlandalliance.org/international/wp-content/uploads/sites/15/2017/04/Equals-Sig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8144" y="1988840"/>
            <a:ext cx="504056" cy="504056"/>
          </a:xfrm>
          <a:prstGeom prst="rect">
            <a:avLst/>
          </a:prstGeom>
          <a:noFill/>
        </p:spPr>
      </p:pic>
      <p:pic>
        <p:nvPicPr>
          <p:cNvPr id="36881" name="Picture 17" descr="https://openclipart.org/image/2400px/svg_to_png/154957/add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43808" y="2060848"/>
            <a:ext cx="432048" cy="432048"/>
          </a:xfrm>
          <a:prstGeom prst="rect">
            <a:avLst/>
          </a:prstGeom>
          <a:noFill/>
        </p:spPr>
      </p:pic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3214678" y="2786058"/>
            <a:ext cx="2699792" cy="10156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Направлены на устройство проездов к площадкам накопления ТКО и на работы по их переносу.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2714620"/>
            <a:ext cx="2664296" cy="1477328"/>
          </a:xfrm>
          <a:prstGeom prst="rect">
            <a:avLst/>
          </a:prstGeom>
          <a:solidFill>
            <a:srgbClr val="66FF99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Оценка стоимости модульного оборудования и разработка дизайна проекта «Роллер-парк» и работы по благоустройству парка имени Г.Е.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Собянина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4286256"/>
            <a:ext cx="2664296" cy="553998"/>
          </a:xfrm>
          <a:prstGeom prst="rect">
            <a:avLst/>
          </a:prstGeom>
          <a:solidFill>
            <a:srgbClr val="66FF99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Ремонт пешеходного моста ул.Механическая,2а.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88" name="Picture 24" descr="https://4gameground.ru/wp-content/uploads/down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52478" y="2492896"/>
            <a:ext cx="273976" cy="360040"/>
          </a:xfrm>
          <a:prstGeom prst="rect">
            <a:avLst/>
          </a:prstGeom>
          <a:noFill/>
        </p:spPr>
      </p:pic>
      <p:pic>
        <p:nvPicPr>
          <p:cNvPr id="19" name="Picture 24" descr="https://4gameground.ru/wp-content/uploads/down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14048" y="2492896"/>
            <a:ext cx="273976" cy="360040"/>
          </a:xfrm>
          <a:prstGeom prst="rect">
            <a:avLst/>
          </a:prstGeom>
          <a:noFill/>
        </p:spPr>
      </p:pic>
      <p:pic>
        <p:nvPicPr>
          <p:cNvPr id="36890" name="Picture 26" descr="https://im0-tub-ru.yandex.net/i?id=096180adcf89c6c7bcfd6a642d536ff4-l&amp;n=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47864" y="4437112"/>
            <a:ext cx="5472608" cy="2093273"/>
          </a:xfrm>
          <a:prstGeom prst="rect">
            <a:avLst/>
          </a:prstGeom>
          <a:noFill/>
        </p:spPr>
      </p:pic>
      <p:pic>
        <p:nvPicPr>
          <p:cNvPr id="36892" name="Picture 28" descr="https://im0-tub-ru.yandex.net/i?id=63de754ed2f5d513907991249d617ab2-l&amp;n=13"/>
          <p:cNvPicPr>
            <a:picLocks noChangeAspect="1" noChangeArrowheads="1"/>
          </p:cNvPicPr>
          <p:nvPr/>
        </p:nvPicPr>
        <p:blipFill>
          <a:blip r:embed="rId12" cstate="print"/>
          <a:srcRect t="19231" b="11538"/>
          <a:stretch>
            <a:fillRect/>
          </a:stretch>
        </p:blipFill>
        <p:spPr bwMode="auto">
          <a:xfrm>
            <a:off x="6084168" y="2996952"/>
            <a:ext cx="2808312" cy="1296144"/>
          </a:xfrm>
          <a:prstGeom prst="rect">
            <a:avLst/>
          </a:prstGeom>
          <a:noFill/>
        </p:spPr>
      </p:pic>
      <p:pic>
        <p:nvPicPr>
          <p:cNvPr id="36894" name="Picture 30" descr="https://im0-tub-ru.yandex.net/i?id=ba0ecbcddb7144a6a4128283c7773e92-l&amp;n=13"/>
          <p:cNvPicPr>
            <a:picLocks noChangeAspect="1" noChangeArrowheads="1"/>
          </p:cNvPicPr>
          <p:nvPr/>
        </p:nvPicPr>
        <p:blipFill>
          <a:blip r:embed="rId13" cstate="print"/>
          <a:srcRect l="4893" r="5807"/>
          <a:stretch>
            <a:fillRect/>
          </a:stretch>
        </p:blipFill>
        <p:spPr bwMode="auto">
          <a:xfrm>
            <a:off x="251520" y="5373216"/>
            <a:ext cx="2736304" cy="12241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https://im0-tub-ru.yandex.net/i?id=39e0c6d0fba739a7463d7391dcfe85e1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555777" y="1699652"/>
            <a:ext cx="2088232" cy="93726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51520" y="4653136"/>
            <a:ext cx="5400600" cy="1872208"/>
          </a:xfrm>
          <a:prstGeom prst="roundRect">
            <a:avLst/>
          </a:prstGeom>
          <a:solidFill>
            <a:srgbClr val="FFFF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201414"/>
            <a:ext cx="6660232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«Защита населения и территорий от чрезвычайных ситуаций, обеспечение пожарной безопасности в городском поселении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Березово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за 2020г.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AutoShape 4" descr="https://www.yuga.ru/media/88/60/svalka_musor_b04__462sd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6" name="Picture 2" descr="https://im0-tub-ru.yandex.net/i?id=9b41c331612cb2511043b0f2b9a717db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032" y="116632"/>
            <a:ext cx="1758664" cy="1080120"/>
          </a:xfrm>
          <a:prstGeom prst="rect">
            <a:avLst/>
          </a:prstGeom>
          <a:noFill/>
        </p:spPr>
      </p:pic>
      <p:sp>
        <p:nvSpPr>
          <p:cNvPr id="5" name="Загнутый угол 4"/>
          <p:cNvSpPr/>
          <p:nvPr/>
        </p:nvSpPr>
        <p:spPr>
          <a:xfrm>
            <a:off x="251520" y="1484784"/>
            <a:ext cx="2318048" cy="1440160"/>
          </a:xfrm>
          <a:prstGeom prst="foldedCorner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Исполнено - 1,4 млн. рублей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или 100% от уточненного плана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4643438" y="1952944"/>
            <a:ext cx="4286280" cy="52322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Содержание двух пожарных водоемов (теплоснабжение)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пгт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Березово -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1,4млн.рублей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2195736" y="3447291"/>
            <a:ext cx="6948264" cy="92333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Муниципальная программа «Профилактика правонарушений и обеспечение отдельных прав граждан в городском поселении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Березово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за 2020г.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7" name="Picture 19" descr="https://im0-tub-ru.yandex.net/i?id=efa59019d7671ef29f83d165c78d3c9c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429001"/>
            <a:ext cx="1872208" cy="936104"/>
          </a:xfrm>
          <a:prstGeom prst="rect">
            <a:avLst/>
          </a:prstGeom>
          <a:noFill/>
        </p:spPr>
      </p:pic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251520" y="4178260"/>
            <a:ext cx="5256584" cy="226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Средства направлены на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материально-техническое обеспечение деятельности народных дружин, материальное стимулирование, личное страхование народных дружинников, участвующих в охране общественного порядка на территории городского поселения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Березово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 Организованы и проведены профилактические мероприятия в образовательных организациях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Березово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606480" y="4653136"/>
            <a:ext cx="2286000" cy="954107"/>
          </a:xfrm>
          <a:prstGeom prst="rect">
            <a:avLst/>
          </a:prstGeom>
          <a:solidFill>
            <a:srgbClr val="FF9966"/>
          </a:solidFill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Исполнение составило – 0,03 млн. рублей или 100% от уточненного плана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70" name="Picture 22" descr="https://im0-tub-ru.yandex.net/i?id=bfb9369b485a556775914d1c51664c12-srl&amp;n=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5661248"/>
            <a:ext cx="2088232" cy="1152128"/>
          </a:xfrm>
          <a:prstGeom prst="rect">
            <a:avLst/>
          </a:prstGeom>
          <a:noFill/>
        </p:spPr>
      </p:pic>
      <p:pic>
        <p:nvPicPr>
          <p:cNvPr id="2072" name="Picture 24" descr="https://upload.wikimedia.org/wikipedia/commons/thumb/b/b4/Split-arrows_2.svg/1280px-Split-arrows_2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5157192"/>
            <a:ext cx="1030760" cy="84791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09" name="Picture 21" descr="https://im0-tub-ru.yandex.net/i?id=47c4cbc0e47c38b873650826021f9336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65104"/>
            <a:ext cx="2195736" cy="2492896"/>
          </a:xfrm>
          <a:prstGeom prst="rect">
            <a:avLst/>
          </a:prstGeom>
          <a:noFill/>
        </p:spPr>
      </p:pic>
      <p:sp>
        <p:nvSpPr>
          <p:cNvPr id="10" name="Выноска 3 (граница и черта) 9"/>
          <p:cNvSpPr/>
          <p:nvPr/>
        </p:nvSpPr>
        <p:spPr>
          <a:xfrm flipH="1">
            <a:off x="144016" y="1340768"/>
            <a:ext cx="1835696" cy="1368152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64681"/>
              <a:gd name="adj6" fmla="val -20537"/>
              <a:gd name="adj7" fmla="val 92077"/>
              <a:gd name="adj8" fmla="val -937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898" name="Picture 10" descr="https://ya-webdesign.com/images/flour-drawing-wheat-bread-1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300192" y="1592787"/>
            <a:ext cx="2880366" cy="1980229"/>
          </a:xfrm>
          <a:prstGeom prst="rect">
            <a:avLst/>
          </a:prstGeom>
          <a:noFill/>
          <a:ln>
            <a:noFill/>
          </a:ln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051720" y="116632"/>
            <a:ext cx="7020272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Муниципальная программа «Формирование комфортной потребительской среды  в городском поселении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Березово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за 2020 г.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411760" y="1327048"/>
            <a:ext cx="6552728" cy="1323439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Средства по данной программе направлены на предоставление субсидий на возмещение убытков следующим предприятиям: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Березовское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ППО в с. Теги, в д.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Шайтанка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1 000,0 тыс. рублей.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компенсация расходов по приобретению модульного здания пекарни в с. Теги – 679,2 тыс. рублей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8520" y="1340768"/>
            <a:ext cx="2304256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Исполнено 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- 1,7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или 100%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плановых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назначений</a:t>
            </a:r>
          </a:p>
        </p:txBody>
      </p:sp>
      <p:pic>
        <p:nvPicPr>
          <p:cNvPr id="37894" name="Picture 6" descr="https://im0-tub-ru.yandex.net/i?id=b6cfb90e7437315c3073416e3249f84e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5496" y="144016"/>
            <a:ext cx="1995736" cy="980728"/>
          </a:xfrm>
          <a:prstGeom prst="rect">
            <a:avLst/>
          </a:prstGeom>
          <a:noFill/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3212976"/>
            <a:ext cx="9180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107504" y="3356992"/>
            <a:ext cx="7056784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Муниципальная программа «Содействие развитию градостроительной деятельности на территории поселения 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Березово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901" name="Picture 13" descr="https://im0-tub-ru.yandex.net/i?id=9762815cf96fd1d0146c0f790da1963d-l&amp;n=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3356992"/>
            <a:ext cx="1619672" cy="1052736"/>
          </a:xfrm>
          <a:prstGeom prst="rect">
            <a:avLst/>
          </a:prstGeom>
          <a:noFill/>
        </p:spPr>
      </p:pic>
      <p:graphicFrame>
        <p:nvGraphicFramePr>
          <p:cNvPr id="16" name="Схема 15"/>
          <p:cNvGraphicFramePr/>
          <p:nvPr/>
        </p:nvGraphicFramePr>
        <p:xfrm>
          <a:off x="1043608" y="4293096"/>
          <a:ext cx="5688632" cy="2564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7903" name="Picture 15" descr="https://im0-tub-ru.yandex.net/i?id=dfff9ef9b679bf182f9c7067ac587475-l&amp;n=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6940670" y="4509120"/>
            <a:ext cx="1735786" cy="1008112"/>
          </a:xfrm>
          <a:prstGeom prst="rect">
            <a:avLst/>
          </a:prstGeom>
          <a:noFill/>
        </p:spPr>
      </p:pic>
      <p:pic>
        <p:nvPicPr>
          <p:cNvPr id="37905" name="Picture 17" descr="https://im0-tub-ru.yandex.net/i?id=1ad8341d158582e881b9112ecab81d7c-l&amp;n=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76256" y="5733256"/>
            <a:ext cx="1800200" cy="1007650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 rot="20875525">
            <a:off x="242565" y="4594283"/>
            <a:ext cx="1584176" cy="770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Исполнено -  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0,0 млн. рублей </a:t>
            </a:r>
          </a:p>
        </p:txBody>
      </p: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20" name="Picture 8" descr="https://bitpulses.com/promo/comics/images/origami-banner-rectangle-4.png?crc=40705295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6989" y="1340768"/>
            <a:ext cx="3957499" cy="18002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5508104" y="1916832"/>
            <a:ext cx="3096344" cy="10801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-  2,8млн. рублей 88,3%</a:t>
            </a:r>
            <a:endParaRPr lang="ru-RU" sz="1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6" name="Picture 4" descr="http://xn----jtbikfdjkj.xn--p1ai/image/catalog/revslider_media_folder/blankribbon-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0768"/>
            <a:ext cx="3528392" cy="2232248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179512" y="260648"/>
            <a:ext cx="8784976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Непрограмные расходы бюджета городского поселения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Березово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 2020 год.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1628800"/>
            <a:ext cx="3024336" cy="1152128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3,2 млн. рублей</a:t>
            </a:r>
            <a:endParaRPr lang="ru-RU" sz="1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8" name="AutoShape 6" descr="https://bitpulses.com/promo/comics/images/origami-banner-rectangle-4.png?crc=40705295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5072066" y="3143248"/>
          <a:ext cx="3851920" cy="29112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51920"/>
              </a:tblGrid>
              <a:tr h="534962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alpha val="0"/>
                      </a:schemeClr>
                    </a:solidFill>
                  </a:tcPr>
                </a:tc>
              </a:tr>
              <a:tr h="9233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направлены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исполнение отдельных расходный обязательств г.п.Березово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91794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  на содержание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главы городского поселения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Берзово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34962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8922" name="AutoShape 10" descr="https://pp.userapi.com/c844722/v844722108/f0856/HAn0f4KRo0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24" name="Picture 12" descr="https://pp.userapi.com/c844722/v844722108/f0856/HAn0f4KRo0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071942"/>
            <a:ext cx="3744416" cy="135732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://images.myshared.ru/62/1353511/slide_15.jpg"/>
          <p:cNvPicPr>
            <a:picLocks noChangeAspect="1" noChangeArrowheads="1"/>
          </p:cNvPicPr>
          <p:nvPr/>
        </p:nvPicPr>
        <p:blipFill>
          <a:blip r:embed="rId2" cstate="print"/>
          <a:srcRect b="10541"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13139</TotalTime>
  <Words>2366</Words>
  <Application>Microsoft Office PowerPoint</Application>
  <PresentationFormat>Экран (4:3)</PresentationFormat>
  <Paragraphs>607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Нормативы зачисления налогов и акцизов в местный бюджет поселения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miloserdova</cp:lastModifiedBy>
  <cp:revision>690</cp:revision>
  <dcterms:created xsi:type="dcterms:W3CDTF">2017-11-25T17:16:26Z</dcterms:created>
  <dcterms:modified xsi:type="dcterms:W3CDTF">2021-04-27T12:05:47Z</dcterms:modified>
</cp:coreProperties>
</file>