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61" r:id="rId3"/>
    <p:sldId id="262" r:id="rId4"/>
    <p:sldId id="263" r:id="rId5"/>
    <p:sldId id="302" r:id="rId6"/>
    <p:sldId id="296" r:id="rId7"/>
    <p:sldId id="297" r:id="rId8"/>
    <p:sldId id="298" r:id="rId9"/>
    <p:sldId id="299" r:id="rId10"/>
    <p:sldId id="300" r:id="rId11"/>
    <p:sldId id="301" r:id="rId12"/>
    <p:sldId id="266" r:id="rId13"/>
    <p:sldId id="267" r:id="rId14"/>
    <p:sldId id="268" r:id="rId15"/>
    <p:sldId id="269" r:id="rId16"/>
    <p:sldId id="285" r:id="rId17"/>
    <p:sldId id="286" r:id="rId18"/>
    <p:sldId id="273" r:id="rId19"/>
    <p:sldId id="274" r:id="rId20"/>
    <p:sldId id="275" r:id="rId21"/>
    <p:sldId id="278" r:id="rId22"/>
    <p:sldId id="289" r:id="rId23"/>
    <p:sldId id="280" r:id="rId24"/>
    <p:sldId id="279" r:id="rId25"/>
    <p:sldId id="276" r:id="rId26"/>
    <p:sldId id="281" r:id="rId27"/>
    <p:sldId id="282" r:id="rId28"/>
    <p:sldId id="283" r:id="rId29"/>
    <p:sldId id="290" r:id="rId30"/>
    <p:sldId id="292" r:id="rId31"/>
    <p:sldId id="293" r:id="rId32"/>
    <p:sldId id="294" r:id="rId33"/>
    <p:sldId id="295" r:id="rId3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6666FF"/>
    <a:srgbClr val="808080"/>
    <a:srgbClr val="FFCCFF"/>
    <a:srgbClr val="9966FF"/>
    <a:srgbClr val="CC00CC"/>
    <a:srgbClr val="FFCCCC"/>
    <a:srgbClr val="EBD2CD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1;&#1102;&#1076;&#1078;&#1077;&#1090;%20&#1076;&#1083;&#1103;%20&#1075;&#1088;&#1072;&#1078;&#1076;&#1072;&#1085;\&#1087;&#1075;&#1090;.&#1041;&#1077;&#1088;&#1105;&#1079;&#1086;&#1074;&#1086;\2018-2020\&#1087;&#1088;&#1086;&#1077;&#1082;&#1090;%20&#1088;&#1077;&#1096;&#1077;&#1085;&#1080;&#1103;%20&#1086;%20&#1073;&#1102;&#1076;&#1078;&#1077;&#1090;&#1077;%20&#1085;&#1072;%202018-2020%20&#1075;&#1086;&#1076;&#1099;\&#1076;&#1086;&#1082;&#1091;&#1084;&#1077;&#1085;&#1090;&#1099;%20&#1080;%20&#1084;&#1072;&#1090;&#1077;&#1088;&#1080;&#1072;&#1083;&#1099;%20&#1082;%20&#1073;&#1102;&#1076;&#1078;&#1077;&#1090;&#1091;\&#1088;&#1072;&#1089;&#1093;&#1086;&#1076;&#1072;&#1093;%20&#1073;&#1102;&#1076;&#1078;&#1077;&#1090;&#1072;%20&#1085;&#1072;%202018-2020%20&#1075;&#1086;&#1076;&#1099;%20&#1074;%20&#1089;&#1088;&#1072;&#1074;&#1085;&#1077;&#1085;&#1080;&#1080;%20&#1079;&#1072;%202017%20&#1075;&#1086;&#1076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2.10.1.114\&#1086;&#1073;&#1097;&#1080;&#1077;%20&#1076;&#1086;&#1082;&#1091;&#1084;&#1077;&#1085;&#1090;&#1099;$\&#1073;&#1102;&#1076;&#1078;&#1077;&#1090;%202017-2019\&#1088;&#1077;&#1096;&#1077;&#1085;&#1080;&#1077;%20&#1044;&#1091;&#1084;&#1099;%20&#1086;%20&#1073;&#1102;&#1076;&#1078;&#1077;&#1090;&#1077;%20&#1085;&#1072;%202017-2019%20&#1075;&#1086;&#1076;&#1099;\&#1055;&#1088;&#1080;&#1083;&#1086;&#1078;&#1077;&#1085;&#1080;&#1103;%201,2%20-%20&#1044;&#1086;&#1093;&#1086;&#1076;&#1099;%202017-2019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7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1;&#1102;&#1076;&#1078;&#1077;&#1090;%20&#1076;&#1083;&#1103;%20&#1075;&#1088;&#1072;&#1078;&#1076;&#1072;&#1085;\&#1087;&#1075;&#1090;.&#1041;&#1077;&#1088;&#1105;&#1079;&#1086;&#1074;&#1086;\2018-2020\&#1087;&#1088;&#1086;&#1077;&#1082;&#1090;%20&#1088;&#1077;&#1096;&#1077;&#1085;&#1080;&#1103;%20&#1086;%20&#1073;&#1102;&#1076;&#1078;&#1077;&#1090;&#1077;%20&#1085;&#1072;%202018-2020%20&#1075;&#1086;&#1076;&#1099;\&#1076;&#1086;&#1082;&#1091;&#1084;&#1077;&#1085;&#1090;&#1099;%20&#1080;%20&#1084;&#1072;&#1090;&#1077;&#1088;&#1080;&#1072;&#1083;&#1099;%20&#1082;%20&#1073;&#1102;&#1076;&#1078;&#1077;&#1090;&#1091;\&#1088;&#1072;&#1089;&#1093;&#1086;&#1076;&#1072;&#1093;%20&#1073;&#1102;&#1076;&#1078;&#1077;&#1090;&#1072;%20&#1085;&#1072;%202018-2020%20&#1075;&#1086;&#1076;&#1099;%20&#1074;%20&#1089;&#1088;&#1072;&#1074;&#1085;&#1077;&#1085;&#1080;&#1080;%20&#1079;&#1072;%202017%20&#1075;&#1086;&#1076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1;&#1102;&#1076;&#1078;&#1077;&#1090;%20&#1076;&#1083;&#1103;%20&#1075;&#1088;&#1072;&#1078;&#1076;&#1072;&#1085;\&#1087;&#1075;&#1090;.&#1041;&#1077;&#1088;&#1105;&#1079;&#1086;&#1074;&#1086;\2018-2020\&#1087;&#1088;&#1086;&#1077;&#1082;&#1090;%20&#1088;&#1077;&#1096;&#1077;&#1085;&#1080;&#1103;%20&#1086;%20&#1073;&#1102;&#1076;&#1078;&#1077;&#1090;&#1077;%20&#1085;&#1072;%202018-2020%20&#1075;&#1086;&#1076;&#1099;\&#1076;&#1086;&#1082;&#1091;&#1084;&#1077;&#1085;&#1090;&#1099;%20&#1080;%20&#1084;&#1072;&#1090;&#1077;&#1088;&#1080;&#1072;&#1083;&#1099;%20&#1082;%20&#1073;&#1102;&#1076;&#1078;&#1077;&#1090;&#1091;\&#1088;&#1072;&#1089;&#1093;&#1086;&#1076;&#1072;&#1093;%20&#1073;&#1102;&#1076;&#1078;&#1077;&#1090;&#1072;%20&#1085;&#1072;%202018-2020%20&#1075;&#1086;&#1076;&#1099;%20&#1074;%20&#1089;&#1088;&#1072;&#1074;&#1085;&#1077;&#1085;&#1080;&#1080;%20&#1079;&#1072;%202017%20&#1075;&#1086;&#1076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41;&#1102;&#1076;&#1078;&#1077;&#1090;%20&#1076;&#1083;&#1103;%20&#1075;&#1088;&#1072;&#1078;&#1076;&#1072;&#1085;\&#1087;&#1075;&#1090;.&#1041;&#1077;&#1088;&#1105;&#1079;&#1086;&#1074;&#1086;\2018-2020\&#1087;&#1088;&#1086;&#1077;&#1082;&#1090;%20&#1088;&#1077;&#1096;&#1077;&#1085;&#1080;&#1103;%20&#1086;%20&#1073;&#1102;&#1076;&#1078;&#1077;&#1090;&#1077;%20&#1085;&#1072;%202018-2020%20&#1075;&#1086;&#1076;&#1099;\&#1076;&#1086;&#1082;&#1091;&#1084;&#1077;&#1085;&#1090;&#1099;%20&#1080;%20&#1084;&#1072;&#1090;&#1077;&#1088;&#1080;&#1072;&#1083;&#1099;%20&#1082;%20&#1073;&#1102;&#1076;&#1078;&#1077;&#1090;&#1091;\&#1088;&#1072;&#1089;&#1093;&#1086;&#1076;&#1072;&#1093;%20&#1073;&#1102;&#1076;&#1078;&#1077;&#1090;&#1072;%20&#1085;&#1072;%202018-2020%20&#1075;&#1086;&#1076;&#1099;%20&#1074;%20&#1089;&#1088;&#1072;&#1074;&#1085;&#1077;&#1085;&#1080;&#1080;%20&#1079;&#1072;%202017%20&#1075;&#1086;&#107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Лист1!$H$8</c:f>
              <c:strCache>
                <c:ptCount val="1"/>
                <c:pt idx="0">
                  <c:v>ДОХОДЫ </c:v>
                </c:pt>
              </c:strCache>
            </c:strRef>
          </c:tx>
          <c:dLbls>
            <c:dLbl>
              <c:idx val="0"/>
              <c:layout>
                <c:manualLayout>
                  <c:x val="-2.9239766081871417E-3"/>
                  <c:y val="-2.19298245614035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102</a:t>
                    </a:r>
                    <a:r>
                      <a:rPr lang="ru-RU" dirty="0" smtClean="0"/>
                      <a:t>,9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-1.75438596491228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114</a:t>
                    </a:r>
                    <a:r>
                      <a:rPr lang="ru-RU" dirty="0" smtClean="0"/>
                      <a:t>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1.4619883040935691E-3"/>
                  <c:y val="-2.850877192982460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97,5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0"/>
                  <c:y val="-1.535087719298248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99,4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Лист1!$I$7:$L$7</c:f>
              <c:strCache>
                <c:ptCount val="4"/>
                <c:pt idx="0">
                  <c:v>Ожидаемое исполнение за 2017 год</c:v>
                </c:pt>
                <c:pt idx="1">
                  <c:v>Проект  бюджета поселения на 2018 год</c:v>
                </c:pt>
                <c:pt idx="2">
                  <c:v>Проект  бюджета поселения на 2019 год</c:v>
                </c:pt>
                <c:pt idx="3">
                  <c:v>Проект  бюджета поселения на 2020 год</c:v>
                </c:pt>
              </c:strCache>
            </c:strRef>
          </c:cat>
          <c:val>
            <c:numRef>
              <c:f>Лист1!$I$8:$L$8</c:f>
              <c:numCache>
                <c:formatCode>#,##0.0</c:formatCode>
                <c:ptCount val="4"/>
                <c:pt idx="0">
                  <c:v>102865.2</c:v>
                </c:pt>
                <c:pt idx="1">
                  <c:v>114390.8</c:v>
                </c:pt>
                <c:pt idx="2">
                  <c:v>97468.1</c:v>
                </c:pt>
                <c:pt idx="3">
                  <c:v>99421.8</c:v>
                </c:pt>
              </c:numCache>
            </c:numRef>
          </c:val>
        </c:ser>
        <c:ser>
          <c:idx val="1"/>
          <c:order val="1"/>
          <c:tx>
            <c:strRef>
              <c:f>Лист1!$H$9</c:f>
              <c:strCache>
                <c:ptCount val="1"/>
                <c:pt idx="0">
                  <c:v>РАСХОДЫ </c:v>
                </c:pt>
              </c:strCache>
            </c:strRef>
          </c:tx>
          <c:dLbls>
            <c:dLbl>
              <c:idx val="0"/>
              <c:layout>
                <c:manualLayout>
                  <c:x val="1.7543859649122868E-2"/>
                  <c:y val="-3.728070175438601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04</a:t>
                    </a:r>
                    <a:r>
                      <a:rPr lang="ru-RU" dirty="0" smtClean="0"/>
                      <a:t>,1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3.2163742690058492E-2"/>
                  <c:y val="-3.070175438596494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114,4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4853801169590652E-2"/>
                  <c:y val="-2.850877192982460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97,5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9005847953216373E-2"/>
                  <c:y val="-4.16666666666666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99 </a:t>
                    </a:r>
                    <a:r>
                      <a:rPr lang="ru-RU" dirty="0" smtClean="0"/>
                      <a:t>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Лист1!$I$7:$L$7</c:f>
              <c:strCache>
                <c:ptCount val="4"/>
                <c:pt idx="0">
                  <c:v>Ожидаемое исполнение за 2017 год</c:v>
                </c:pt>
                <c:pt idx="1">
                  <c:v>Проект  бюджета поселения на 2018 год</c:v>
                </c:pt>
                <c:pt idx="2">
                  <c:v>Проект  бюджета поселения на 2019 год</c:v>
                </c:pt>
                <c:pt idx="3">
                  <c:v>Проект  бюджета поселения на 2020 год</c:v>
                </c:pt>
              </c:strCache>
            </c:strRef>
          </c:cat>
          <c:val>
            <c:numRef>
              <c:f>Лист1!$I$9:$L$9</c:f>
              <c:numCache>
                <c:formatCode>#,##0.0</c:formatCode>
                <c:ptCount val="4"/>
                <c:pt idx="0">
                  <c:v>104076.2</c:v>
                </c:pt>
                <c:pt idx="1">
                  <c:v>114390.8</c:v>
                </c:pt>
                <c:pt idx="2">
                  <c:v>97468.1</c:v>
                </c:pt>
                <c:pt idx="3">
                  <c:v>99421.8</c:v>
                </c:pt>
              </c:numCache>
            </c:numRef>
          </c:val>
        </c:ser>
        <c:ser>
          <c:idx val="2"/>
          <c:order val="2"/>
          <c:tx>
            <c:strRef>
              <c:f>Лист1!$H$10</c:f>
              <c:strCache>
                <c:ptCount val="1"/>
                <c:pt idx="0">
                  <c:v>ДЕФИЦИТ</c:v>
                </c:pt>
              </c:strCache>
            </c:strRef>
          </c:tx>
          <c:dLbls>
            <c:dLbl>
              <c:idx val="0"/>
              <c:layout>
                <c:manualLayout>
                  <c:x val="3.0701754385964956E-2"/>
                  <c:y val="8.99122807017543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-</a:t>
                    </a:r>
                    <a:r>
                      <a:rPr lang="en-US" dirty="0" smtClean="0"/>
                      <a:t>1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Лист1!$I$7:$L$7</c:f>
              <c:strCache>
                <c:ptCount val="4"/>
                <c:pt idx="0">
                  <c:v>Ожидаемое исполнение за 2017 год</c:v>
                </c:pt>
                <c:pt idx="1">
                  <c:v>Проект  бюджета поселения на 2018 год</c:v>
                </c:pt>
                <c:pt idx="2">
                  <c:v>Проект  бюджета поселения на 2019 год</c:v>
                </c:pt>
                <c:pt idx="3">
                  <c:v>Проект  бюджета поселения на 2020 год</c:v>
                </c:pt>
              </c:strCache>
            </c:strRef>
          </c:cat>
          <c:val>
            <c:numRef>
              <c:f>Лист1!$I$10:$L$10</c:f>
              <c:numCache>
                <c:formatCode>General</c:formatCode>
                <c:ptCount val="4"/>
                <c:pt idx="0" formatCode="#,##0.0">
                  <c:v>-1211</c:v>
                </c:pt>
              </c:numCache>
            </c:numRef>
          </c:val>
        </c:ser>
        <c:dLbls>
          <c:showVal val="1"/>
        </c:dLbls>
        <c:shape val="box"/>
        <c:axId val="107964288"/>
        <c:axId val="107965824"/>
        <c:axId val="0"/>
      </c:bar3DChart>
      <c:catAx>
        <c:axId val="107964288"/>
        <c:scaling>
          <c:orientation val="minMax"/>
        </c:scaling>
        <c:axPos val="b"/>
        <c:majorTickMark val="none"/>
        <c:tickLblPos val="nextTo"/>
        <c:spPr>
          <a:solidFill>
            <a:srgbClr val="92D050"/>
          </a:solidFill>
        </c:spPr>
        <c:txPr>
          <a:bodyPr/>
          <a:lstStyle/>
          <a:p>
            <a:pPr>
              <a:defRPr sz="1600"/>
            </a:pPr>
            <a:endParaRPr lang="ru-RU"/>
          </a:p>
        </c:txPr>
        <c:crossAx val="107965824"/>
        <c:crosses val="autoZero"/>
        <c:auto val="1"/>
        <c:lblAlgn val="ctr"/>
        <c:lblOffset val="100"/>
      </c:catAx>
      <c:valAx>
        <c:axId val="107965824"/>
        <c:scaling>
          <c:orientation val="minMax"/>
        </c:scaling>
        <c:delete val="1"/>
        <c:axPos val="l"/>
        <c:numFmt formatCode="#,##0.0" sourceLinked="1"/>
        <c:tickLblPos val="none"/>
        <c:crossAx val="10796428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110"/>
      <c:perspective val="30"/>
    </c:view3D>
    <c:plotArea>
      <c:layout>
        <c:manualLayout>
          <c:layoutTarget val="inner"/>
          <c:xMode val="edge"/>
          <c:yMode val="edge"/>
          <c:x val="0.11576146367284168"/>
          <c:y val="6.1110683389792572E-2"/>
          <c:w val="0.76847707265432763"/>
          <c:h val="0.74444623309723112"/>
        </c:manualLayout>
      </c:layout>
      <c:pie3DChart>
        <c:varyColors val="1"/>
      </c:pie3DChart>
      <c:spPr>
        <a:ln>
          <a:noFill/>
        </a:ln>
      </c:spPr>
    </c:plotArea>
    <c:legend>
      <c:legendPos val="b"/>
      <c:layout>
        <c:manualLayout>
          <c:xMode val="edge"/>
          <c:yMode val="edge"/>
          <c:x val="6.1298504342107783E-2"/>
          <c:y val="0.6647070398583288"/>
          <c:w val="0.8547081146990777"/>
          <c:h val="0.30481669043709503"/>
        </c:manualLayout>
      </c:layout>
      <c:overlay val="1"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</c:v>
                </c:pt>
                <c:pt idx="1">
                  <c:v>2.5</c:v>
                </c:pt>
                <c:pt idx="2">
                  <c:v>55.5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2195121951219511"/>
          <c:y val="0"/>
          <c:w val="0.70785417066769163"/>
          <c:h val="0.6749307208691949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50.7</c:v>
                </c:pt>
                <c:pt idx="1">
                  <c:v>3</c:v>
                </c:pt>
                <c:pt idx="2">
                  <c:v>46.3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5.0255560160243115E-2"/>
          <c:y val="0.65179759506805945"/>
          <c:w val="0.93724443983975692"/>
          <c:h val="0.3482024049319418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51.1</c:v>
                </c:pt>
                <c:pt idx="1">
                  <c:v>3</c:v>
                </c:pt>
                <c:pt idx="2">
                  <c:v>45.9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 на нефтепродукты</c:v>
                </c:pt>
                <c:pt idx="2">
                  <c:v>налоги на имущество</c:v>
                </c:pt>
                <c:pt idx="3">
                  <c:v>ЕСХН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61.3</c:v>
                </c:pt>
                <c:pt idx="1">
                  <c:v>18.899999999999999</c:v>
                </c:pt>
                <c:pt idx="2">
                  <c:v>19.3</c:v>
                </c:pt>
                <c:pt idx="3">
                  <c:v>0.5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Доходы за аренду зем. участков</c:v>
                </c:pt>
                <c:pt idx="1">
                  <c:v>Платежи за наем жилья</c:v>
                </c:pt>
                <c:pt idx="2">
                  <c:v>Доходы от продажи земельных участков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72.400000000000006</c:v>
                </c:pt>
                <c:pt idx="1">
                  <c:v>24.1</c:v>
                </c:pt>
                <c:pt idx="2">
                  <c:v>3.5</c:v>
                </c:pt>
              </c:numCache>
            </c:numRef>
          </c:val>
        </c:ser>
      </c:pie3DChart>
    </c:plotArea>
    <c:legend>
      <c:legendPos val="r"/>
      <c:legendEntry>
        <c:idx val="3"/>
        <c:delete val="1"/>
      </c:legendEntry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2018г</a:t>
            </a:r>
          </a:p>
          <a:p>
            <a:pPr>
              <a:defRPr/>
            </a:pP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1.244969378827647E-2"/>
          <c:y val="0.21021929824561433"/>
          <c:w val="0.85388888888889003"/>
          <c:h val="0.7415350877192982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2"/>
                <c:pt idx="0">
                  <c:v>дотация</c:v>
                </c:pt>
                <c:pt idx="1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70.2</c:v>
                </c:pt>
                <c:pt idx="1">
                  <c:v>29.8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2019г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93.7</c:v>
                </c:pt>
                <c:pt idx="1">
                  <c:v>6.3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2020г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94</c:v>
                </c:pt>
                <c:pt idx="1">
                  <c:v>6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Лист2!$E$2</c:f>
              <c:strCache>
                <c:ptCount val="1"/>
                <c:pt idx="0">
                  <c:v>2018 год</c:v>
                </c:pt>
              </c:strCache>
            </c:strRef>
          </c:tx>
          <c:explosion val="15"/>
          <c:dLbls>
            <c:dLbl>
              <c:idx val="5"/>
              <c:layout>
                <c:manualLayout>
                  <c:x val="8.879673852243887E-2"/>
                  <c:y val="-3.2776840394950636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Лист2!$D$3:$D$8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Лист2!$E$3:$E$8</c:f>
              <c:numCache>
                <c:formatCode>#,##0.0</c:formatCode>
                <c:ptCount val="6"/>
                <c:pt idx="0">
                  <c:v>16911.3</c:v>
                </c:pt>
                <c:pt idx="1">
                  <c:v>1373.9</c:v>
                </c:pt>
                <c:pt idx="2">
                  <c:v>43574.400000000001</c:v>
                </c:pt>
                <c:pt idx="3">
                  <c:v>50334.2</c:v>
                </c:pt>
                <c:pt idx="4">
                  <c:v>2000</c:v>
                </c:pt>
                <c:pt idx="5">
                  <c:v>197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8543744531933533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9603565179352581"/>
          <c:w val="1"/>
          <c:h val="0.80396441253666862"/>
        </c:manualLayout>
      </c:layout>
      <c:pie3DChart>
        <c:varyColors val="1"/>
        <c:ser>
          <c:idx val="0"/>
          <c:order val="0"/>
          <c:tx>
            <c:strRef>
              <c:f>Лист2!$F$2</c:f>
              <c:strCache>
                <c:ptCount val="1"/>
                <c:pt idx="0">
                  <c:v>2019 год</c:v>
                </c:pt>
              </c:strCache>
            </c:strRef>
          </c:tx>
          <c:explosion val="25"/>
          <c:dLbls>
            <c:dLbl>
              <c:idx val="4"/>
              <c:layout>
                <c:manualLayout>
                  <c:x val="-0.11527777777777778"/>
                  <c:y val="-2.2747156605424387E-4"/>
                </c:manualLayout>
              </c:layout>
              <c:showPercent val="1"/>
            </c:dLbl>
            <c:dLbl>
              <c:idx val="5"/>
              <c:layout>
                <c:manualLayout>
                  <c:x val="0.1444433508311464"/>
                  <c:y val="-2.569043452901721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Лист2!$D$3:$D$8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Лист2!$F$3:$F$8</c:f>
              <c:numCache>
                <c:formatCode>#,##0.0</c:formatCode>
                <c:ptCount val="6"/>
                <c:pt idx="0">
                  <c:v>17773.2</c:v>
                </c:pt>
                <c:pt idx="1">
                  <c:v>1430.9</c:v>
                </c:pt>
                <c:pt idx="2">
                  <c:v>41675.4</c:v>
                </c:pt>
                <c:pt idx="3">
                  <c:v>35761.599999999999</c:v>
                </c:pt>
                <c:pt idx="4">
                  <c:v>630</c:v>
                </c:pt>
                <c:pt idx="5">
                  <c:v>197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5586189050312375"/>
          <c:y val="0.14000000000000001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7636686259288008E-2"/>
          <c:y val="0.12531233595800526"/>
          <c:w val="0.5747090680566338"/>
          <c:h val="0.77170866141732342"/>
        </c:manualLayout>
      </c:layout>
      <c:pie3DChart>
        <c:varyColors val="1"/>
        <c:ser>
          <c:idx val="0"/>
          <c:order val="0"/>
          <c:tx>
            <c:strRef>
              <c:f>Лист2!$G$2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Лист2!$D$3:$D$8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Лист2!$G$3:$G$8</c:f>
              <c:numCache>
                <c:formatCode>#,##0.0</c:formatCode>
                <c:ptCount val="6"/>
                <c:pt idx="0">
                  <c:v>20362.59999999998</c:v>
                </c:pt>
                <c:pt idx="1">
                  <c:v>1491.6</c:v>
                </c:pt>
                <c:pt idx="2">
                  <c:v>43612.3</c:v>
                </c:pt>
                <c:pt idx="3">
                  <c:v>33128.300000000003</c:v>
                </c:pt>
                <c:pt idx="4">
                  <c:v>630</c:v>
                </c:pt>
                <c:pt idx="5">
                  <c:v>197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866788658460032"/>
          <c:y val="0.10072572178477704"/>
          <c:w val="0.29724760637314701"/>
          <c:h val="0.8992742782152231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</c:chart>
  <c:externalData r:id="rId1"/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94CD4-A12C-4215-9B6D-0846F6C221B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3E37324-616B-412B-949D-EF029281FC1C}">
      <dgm:prSet phldrT="[Текст]" custT="1"/>
      <dgm:spPr/>
      <dgm:t>
        <a:bodyPr/>
        <a:lstStyle/>
        <a:p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Подготовка систем коммунальной инфраструктуры к осенне-зимнему периоду (2018 год – 0,4; </a:t>
          </a:r>
        </a:p>
        <a:p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2019 год –0,2; 2020 год – 0,2)</a:t>
          </a:r>
          <a:endParaRPr lang="ru-RU" sz="1200" b="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4ACEA5C-AB5B-413D-8FE0-5D2129A5B3D0}" type="parTrans" cxnId="{28A40584-464B-48E2-8548-01B1747D525F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1370DF7-BF70-4D51-8761-27A38F89FFEF}" type="sibTrans" cxnId="{28A40584-464B-48E2-8548-01B1747D525F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E962807-F527-43BF-A98A-62385F033D44}">
      <dgm:prSet phldrT="[Текст]" custT="1"/>
      <dgm:spPr/>
      <dgm:t>
        <a:bodyPr/>
        <a:lstStyle/>
        <a:p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Разработка программы "Комплексное развитие коммунальной инфраструктуры гп. </a:t>
          </a:r>
          <a:r>
            <a:rPr lang="ru-RU" sz="1200" b="0" i="0" u="none" strike="noStrike" dirty="0" err="1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     (2018 год – 0,1; 2019 год – 0,1; 2020 год – 0,1)</a:t>
          </a:r>
          <a:endParaRPr lang="ru-RU" sz="1200" b="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6E5EA26-FE70-4F7F-80F3-F50B4D47D440}" type="parTrans" cxnId="{4B047290-D7AE-48EF-8511-7B4990C8EAE6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957B729-BCC7-4AF3-B111-A4C9D2FC9564}" type="sibTrans" cxnId="{4B047290-D7AE-48EF-8511-7B4990C8EAE6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E6EE0A6-6F6E-4CB1-8E9D-346EF29B3EB3}">
      <dgm:prSet phldrT="[Текст]" custT="1"/>
      <dgm:spPr/>
      <dgm:t>
        <a:bodyPr/>
        <a:lstStyle/>
        <a:p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Предоставление субсидий организациям  на возмещение недополученных доходов при оказании жилищно-коммунальных услуг, услуг бани  населению по регулируемым ценам (2018 год –15,0; 2019 год – 8,1; 2020 год – 10,8)</a:t>
          </a:r>
          <a:endParaRPr lang="ru-RU" sz="1200" b="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464731B-7714-4DBD-B65A-1AFCD809A232}" type="parTrans" cxnId="{0F289CF2-5539-4715-BEBD-7B52ADC58BC2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151E52C-362A-49F1-9225-11B53D1FAFAB}" type="sibTrans" cxnId="{0F289CF2-5539-4715-BEBD-7B52ADC58BC2}">
      <dgm:prSet/>
      <dgm:spPr/>
      <dgm:t>
        <a:bodyPr/>
        <a:lstStyle/>
        <a:p>
          <a:endParaRPr lang="ru-RU" sz="120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BDE5FC5-EF3D-45D2-806A-EAFCB6E83D0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Содержание муниципального жилищного фонда </a:t>
          </a:r>
          <a:r>
            <a:rPr lang="ru-RU" sz="1200" b="0" i="0" u="none" strike="noStrike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2018 год – 4,4; 2019 год – 5,3; 2019 год – 5,6)</a:t>
          </a:r>
          <a:endParaRPr lang="ru-RU" sz="1200" b="0" dirty="0">
            <a:latin typeface="Times New Roman" pitchFamily="18" charset="0"/>
            <a:cs typeface="Times New Roman" pitchFamily="18" charset="0"/>
          </a:endParaRPr>
        </a:p>
      </dgm:t>
    </dgm:pt>
    <dgm:pt modelId="{B461B0BD-00E0-4C88-AFCF-F9BC002DFE09}" type="parTrans" cxnId="{CE0EF449-28D7-4ECC-9DBE-D88F096BCC6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05BF0F1-C8FE-492B-ABCA-82C3131044CA}" type="sibTrans" cxnId="{CE0EF449-28D7-4ECC-9DBE-D88F096BCC6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F309EF68-8DE1-48EA-92BA-1FB216267BE2}" type="pres">
      <dgm:prSet presAssocID="{16794CD4-A12C-4215-9B6D-0846F6C221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D0AD27-D528-44DF-A8D9-9EF30525303F}" type="pres">
      <dgm:prSet presAssocID="{C3E37324-616B-412B-949D-EF029281FC1C}" presName="parentLin" presStyleCnt="0"/>
      <dgm:spPr/>
    </dgm:pt>
    <dgm:pt modelId="{5CA87254-D4B9-4DCF-B40E-0F2ADC4303DF}" type="pres">
      <dgm:prSet presAssocID="{C3E37324-616B-412B-949D-EF029281FC1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6A0536-7ECD-4B03-8DA3-F7006DF5B0A7}" type="pres">
      <dgm:prSet presAssocID="{C3E37324-616B-412B-949D-EF029281FC1C}" presName="parentText" presStyleLbl="node1" presStyleIdx="0" presStyleCnt="4" custScaleY="169597" custLinFactNeighborY="48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E448F-2C5B-423A-802C-7E279FBD037C}" type="pres">
      <dgm:prSet presAssocID="{C3E37324-616B-412B-949D-EF029281FC1C}" presName="negativeSpace" presStyleCnt="0"/>
      <dgm:spPr/>
    </dgm:pt>
    <dgm:pt modelId="{1F8DA192-2770-49FB-9D5E-B288E1FE545E}" type="pres">
      <dgm:prSet presAssocID="{C3E37324-616B-412B-949D-EF029281FC1C}" presName="childText" presStyleLbl="conFgAcc1" presStyleIdx="0" presStyleCnt="4" custScaleY="192442">
        <dgm:presLayoutVars>
          <dgm:bulletEnabled val="1"/>
        </dgm:presLayoutVars>
      </dgm:prSet>
      <dgm:spPr/>
    </dgm:pt>
    <dgm:pt modelId="{F51C4B4A-8983-4FA1-862F-32BDA630AC4A}" type="pres">
      <dgm:prSet presAssocID="{81370DF7-BF70-4D51-8761-27A38F89FFEF}" presName="spaceBetweenRectangles" presStyleCnt="0"/>
      <dgm:spPr/>
    </dgm:pt>
    <dgm:pt modelId="{E600DC58-7828-4C34-B322-4CF368DEC9B0}" type="pres">
      <dgm:prSet presAssocID="{8E962807-F527-43BF-A98A-62385F033D44}" presName="parentLin" presStyleCnt="0"/>
      <dgm:spPr/>
    </dgm:pt>
    <dgm:pt modelId="{4F8740FE-A7E4-48C5-8B6F-321E4025DF29}" type="pres">
      <dgm:prSet presAssocID="{8E962807-F527-43BF-A98A-62385F033D4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72846DE-2657-4E58-AA0A-398F4BC83AD8}" type="pres">
      <dgm:prSet presAssocID="{8E962807-F527-43BF-A98A-62385F033D44}" presName="parentText" presStyleLbl="node1" presStyleIdx="1" presStyleCnt="4" custScaleY="186060" custLinFactNeighborY="130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A1624-A7F7-4A12-BB0B-44F32587742B}" type="pres">
      <dgm:prSet presAssocID="{8E962807-F527-43BF-A98A-62385F033D44}" presName="negativeSpace" presStyleCnt="0"/>
      <dgm:spPr/>
    </dgm:pt>
    <dgm:pt modelId="{B9D657BF-D3E2-474D-B9BF-EA9268CBD2A0}" type="pres">
      <dgm:prSet presAssocID="{8E962807-F527-43BF-A98A-62385F033D44}" presName="childText" presStyleLbl="conFgAcc1" presStyleIdx="1" presStyleCnt="4" custScaleY="178758" custLinFactNeighborY="97356">
        <dgm:presLayoutVars>
          <dgm:bulletEnabled val="1"/>
        </dgm:presLayoutVars>
      </dgm:prSet>
      <dgm:spPr/>
    </dgm:pt>
    <dgm:pt modelId="{F706AB5F-81B3-4B6D-BA0F-9B41B6F4663C}" type="pres">
      <dgm:prSet presAssocID="{8957B729-BCC7-4AF3-B111-A4C9D2FC9564}" presName="spaceBetweenRectangles" presStyleCnt="0"/>
      <dgm:spPr/>
    </dgm:pt>
    <dgm:pt modelId="{5B4500CA-AC12-4632-A41E-79A0E0884628}" type="pres">
      <dgm:prSet presAssocID="{0E6EE0A6-6F6E-4CB1-8E9D-346EF29B3EB3}" presName="parentLin" presStyleCnt="0"/>
      <dgm:spPr/>
    </dgm:pt>
    <dgm:pt modelId="{CED877B9-8076-4330-A9FD-A1D39CF8AB2C}" type="pres">
      <dgm:prSet presAssocID="{0E6EE0A6-6F6E-4CB1-8E9D-346EF29B3EB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1953C00-07B7-44B5-B8E6-08027F348DCE}" type="pres">
      <dgm:prSet presAssocID="{0E6EE0A6-6F6E-4CB1-8E9D-346EF29B3EB3}" presName="parentText" presStyleLbl="node1" presStyleIdx="2" presStyleCnt="4" custScaleY="235684" custLinFactNeighborX="12676" custLinFactNeighborY="403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3AFD9-8E44-4EF0-9D9D-915843BCF2AF}" type="pres">
      <dgm:prSet presAssocID="{0E6EE0A6-6F6E-4CB1-8E9D-346EF29B3EB3}" presName="negativeSpace" presStyleCnt="0"/>
      <dgm:spPr/>
    </dgm:pt>
    <dgm:pt modelId="{118F0DBC-DE19-4418-8371-5A9369468BB2}" type="pres">
      <dgm:prSet presAssocID="{0E6EE0A6-6F6E-4CB1-8E9D-346EF29B3EB3}" presName="childText" presStyleLbl="conFgAcc1" presStyleIdx="2" presStyleCnt="4" custScaleY="159124" custLinFactY="29474" custLinFactNeighborY="100000">
        <dgm:presLayoutVars>
          <dgm:bulletEnabled val="1"/>
        </dgm:presLayoutVars>
      </dgm:prSet>
      <dgm:spPr/>
    </dgm:pt>
    <dgm:pt modelId="{4ABC46CD-39B9-41E5-9596-E8D2273B055D}" type="pres">
      <dgm:prSet presAssocID="{A151E52C-362A-49F1-9225-11B53D1FAFAB}" presName="spaceBetweenRectangles" presStyleCnt="0"/>
      <dgm:spPr/>
    </dgm:pt>
    <dgm:pt modelId="{9C9E80EF-22CA-4839-AC38-50E8D25DE104}" type="pres">
      <dgm:prSet presAssocID="{6BDE5FC5-EF3D-45D2-806A-EAFCB6E83D08}" presName="parentLin" presStyleCnt="0"/>
      <dgm:spPr/>
    </dgm:pt>
    <dgm:pt modelId="{BD8CFB69-8F78-453B-BC0F-1266FBA88B03}" type="pres">
      <dgm:prSet presAssocID="{6BDE5FC5-EF3D-45D2-806A-EAFCB6E83D0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07A1249-9AEA-45F6-912F-E802CE512118}" type="pres">
      <dgm:prSet presAssocID="{6BDE5FC5-EF3D-45D2-806A-EAFCB6E83D08}" presName="parentText" presStyleLbl="node1" presStyleIdx="3" presStyleCnt="4" custScaleY="181596" custLinFactY="103633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34A8C6-3D0F-4C2D-895B-0EC07A44A6A2}" type="pres">
      <dgm:prSet presAssocID="{6BDE5FC5-EF3D-45D2-806A-EAFCB6E83D08}" presName="negativeSpace" presStyleCnt="0"/>
      <dgm:spPr/>
    </dgm:pt>
    <dgm:pt modelId="{10D0C21A-A291-4E1F-B7B5-34BE39A0DB38}" type="pres">
      <dgm:prSet presAssocID="{6BDE5FC5-EF3D-45D2-806A-EAFCB6E83D08}" presName="childText" presStyleLbl="conFgAcc1" presStyleIdx="3" presStyleCnt="4" custScaleY="164583" custLinFactY="200000" custLinFactNeighborY="242003">
        <dgm:presLayoutVars>
          <dgm:bulletEnabled val="1"/>
        </dgm:presLayoutVars>
      </dgm:prSet>
      <dgm:spPr/>
    </dgm:pt>
  </dgm:ptLst>
  <dgm:cxnLst>
    <dgm:cxn modelId="{28A40584-464B-48E2-8548-01B1747D525F}" srcId="{16794CD4-A12C-4215-9B6D-0846F6C221B1}" destId="{C3E37324-616B-412B-949D-EF029281FC1C}" srcOrd="0" destOrd="0" parTransId="{94ACEA5C-AB5B-413D-8FE0-5D2129A5B3D0}" sibTransId="{81370DF7-BF70-4D51-8761-27A38F89FFEF}"/>
    <dgm:cxn modelId="{F1523038-D6B4-433C-A11C-58D49EF01F8E}" type="presOf" srcId="{16794CD4-A12C-4215-9B6D-0846F6C221B1}" destId="{F309EF68-8DE1-48EA-92BA-1FB216267BE2}" srcOrd="0" destOrd="0" presId="urn:microsoft.com/office/officeart/2005/8/layout/list1"/>
    <dgm:cxn modelId="{DD9B9969-66FA-40E6-984C-60B6D701C260}" type="presOf" srcId="{0E6EE0A6-6F6E-4CB1-8E9D-346EF29B3EB3}" destId="{CED877B9-8076-4330-A9FD-A1D39CF8AB2C}" srcOrd="0" destOrd="0" presId="urn:microsoft.com/office/officeart/2005/8/layout/list1"/>
    <dgm:cxn modelId="{48BA800A-20D2-4BA9-9E5D-67E5876C2969}" type="presOf" srcId="{8E962807-F527-43BF-A98A-62385F033D44}" destId="{372846DE-2657-4E58-AA0A-398F4BC83AD8}" srcOrd="1" destOrd="0" presId="urn:microsoft.com/office/officeart/2005/8/layout/list1"/>
    <dgm:cxn modelId="{C4D32010-669A-465D-B50C-D9A9F0125367}" type="presOf" srcId="{C3E37324-616B-412B-949D-EF029281FC1C}" destId="{F36A0536-7ECD-4B03-8DA3-F7006DF5B0A7}" srcOrd="1" destOrd="0" presId="urn:microsoft.com/office/officeart/2005/8/layout/list1"/>
    <dgm:cxn modelId="{4B047290-D7AE-48EF-8511-7B4990C8EAE6}" srcId="{16794CD4-A12C-4215-9B6D-0846F6C221B1}" destId="{8E962807-F527-43BF-A98A-62385F033D44}" srcOrd="1" destOrd="0" parTransId="{66E5EA26-FE70-4F7F-80F3-F50B4D47D440}" sibTransId="{8957B729-BCC7-4AF3-B111-A4C9D2FC9564}"/>
    <dgm:cxn modelId="{0F289CF2-5539-4715-BEBD-7B52ADC58BC2}" srcId="{16794CD4-A12C-4215-9B6D-0846F6C221B1}" destId="{0E6EE0A6-6F6E-4CB1-8E9D-346EF29B3EB3}" srcOrd="2" destOrd="0" parTransId="{A464731B-7714-4DBD-B65A-1AFCD809A232}" sibTransId="{A151E52C-362A-49F1-9225-11B53D1FAFAB}"/>
    <dgm:cxn modelId="{7B6573F5-8CB3-4950-9488-137D249B8D7C}" type="presOf" srcId="{6BDE5FC5-EF3D-45D2-806A-EAFCB6E83D08}" destId="{407A1249-9AEA-45F6-912F-E802CE512118}" srcOrd="1" destOrd="0" presId="urn:microsoft.com/office/officeart/2005/8/layout/list1"/>
    <dgm:cxn modelId="{66F19D6A-4248-4255-BE71-B9574DB5D5C2}" type="presOf" srcId="{C3E37324-616B-412B-949D-EF029281FC1C}" destId="{5CA87254-D4B9-4DCF-B40E-0F2ADC4303DF}" srcOrd="0" destOrd="0" presId="urn:microsoft.com/office/officeart/2005/8/layout/list1"/>
    <dgm:cxn modelId="{A3A278C3-1F97-43EA-9C10-A754C71A0EDB}" type="presOf" srcId="{0E6EE0A6-6F6E-4CB1-8E9D-346EF29B3EB3}" destId="{61953C00-07B7-44B5-B8E6-08027F348DCE}" srcOrd="1" destOrd="0" presId="urn:microsoft.com/office/officeart/2005/8/layout/list1"/>
    <dgm:cxn modelId="{CE0EF449-28D7-4ECC-9DBE-D88F096BCC62}" srcId="{16794CD4-A12C-4215-9B6D-0846F6C221B1}" destId="{6BDE5FC5-EF3D-45D2-806A-EAFCB6E83D08}" srcOrd="3" destOrd="0" parTransId="{B461B0BD-00E0-4C88-AFCF-F9BC002DFE09}" sibTransId="{705BF0F1-C8FE-492B-ABCA-82C3131044CA}"/>
    <dgm:cxn modelId="{BCF5BDCB-59C2-4613-91C3-F3C12C49D824}" type="presOf" srcId="{8E962807-F527-43BF-A98A-62385F033D44}" destId="{4F8740FE-A7E4-48C5-8B6F-321E4025DF29}" srcOrd="0" destOrd="0" presId="urn:microsoft.com/office/officeart/2005/8/layout/list1"/>
    <dgm:cxn modelId="{A280232A-2639-4CEF-944A-40B8C4351147}" type="presOf" srcId="{6BDE5FC5-EF3D-45D2-806A-EAFCB6E83D08}" destId="{BD8CFB69-8F78-453B-BC0F-1266FBA88B03}" srcOrd="0" destOrd="0" presId="urn:microsoft.com/office/officeart/2005/8/layout/list1"/>
    <dgm:cxn modelId="{8E69031E-B8C6-4F25-8511-5B300C2FB52A}" type="presParOf" srcId="{F309EF68-8DE1-48EA-92BA-1FB216267BE2}" destId="{CCD0AD27-D528-44DF-A8D9-9EF30525303F}" srcOrd="0" destOrd="0" presId="urn:microsoft.com/office/officeart/2005/8/layout/list1"/>
    <dgm:cxn modelId="{0BE44E30-AA63-4C66-949C-AE6356820E6B}" type="presParOf" srcId="{CCD0AD27-D528-44DF-A8D9-9EF30525303F}" destId="{5CA87254-D4B9-4DCF-B40E-0F2ADC4303DF}" srcOrd="0" destOrd="0" presId="urn:microsoft.com/office/officeart/2005/8/layout/list1"/>
    <dgm:cxn modelId="{8D74065D-21E8-4697-A92B-936A533F7EE7}" type="presParOf" srcId="{CCD0AD27-D528-44DF-A8D9-9EF30525303F}" destId="{F36A0536-7ECD-4B03-8DA3-F7006DF5B0A7}" srcOrd="1" destOrd="0" presId="urn:microsoft.com/office/officeart/2005/8/layout/list1"/>
    <dgm:cxn modelId="{D514E4A6-E465-4A25-B65A-1327F6321B59}" type="presParOf" srcId="{F309EF68-8DE1-48EA-92BA-1FB216267BE2}" destId="{43DE448F-2C5B-423A-802C-7E279FBD037C}" srcOrd="1" destOrd="0" presId="urn:microsoft.com/office/officeart/2005/8/layout/list1"/>
    <dgm:cxn modelId="{82AE9C71-AA6A-4AD7-9B86-4B70468A40C5}" type="presParOf" srcId="{F309EF68-8DE1-48EA-92BA-1FB216267BE2}" destId="{1F8DA192-2770-49FB-9D5E-B288E1FE545E}" srcOrd="2" destOrd="0" presId="urn:microsoft.com/office/officeart/2005/8/layout/list1"/>
    <dgm:cxn modelId="{0454E5B1-D6C2-4E74-8610-C47C9E9C8055}" type="presParOf" srcId="{F309EF68-8DE1-48EA-92BA-1FB216267BE2}" destId="{F51C4B4A-8983-4FA1-862F-32BDA630AC4A}" srcOrd="3" destOrd="0" presId="urn:microsoft.com/office/officeart/2005/8/layout/list1"/>
    <dgm:cxn modelId="{68061EA0-EDED-4713-AE9C-1978DEEC555A}" type="presParOf" srcId="{F309EF68-8DE1-48EA-92BA-1FB216267BE2}" destId="{E600DC58-7828-4C34-B322-4CF368DEC9B0}" srcOrd="4" destOrd="0" presId="urn:microsoft.com/office/officeart/2005/8/layout/list1"/>
    <dgm:cxn modelId="{05D6B199-5CE1-44FC-8894-1B8D7490B5C5}" type="presParOf" srcId="{E600DC58-7828-4C34-B322-4CF368DEC9B0}" destId="{4F8740FE-A7E4-48C5-8B6F-321E4025DF29}" srcOrd="0" destOrd="0" presId="urn:microsoft.com/office/officeart/2005/8/layout/list1"/>
    <dgm:cxn modelId="{13874E00-A13D-4F60-AF9F-2F69E923B62F}" type="presParOf" srcId="{E600DC58-7828-4C34-B322-4CF368DEC9B0}" destId="{372846DE-2657-4E58-AA0A-398F4BC83AD8}" srcOrd="1" destOrd="0" presId="urn:microsoft.com/office/officeart/2005/8/layout/list1"/>
    <dgm:cxn modelId="{E5A57872-B1F2-4C4C-85E1-C031D628BA2B}" type="presParOf" srcId="{F309EF68-8DE1-48EA-92BA-1FB216267BE2}" destId="{B7EA1624-A7F7-4A12-BB0B-44F32587742B}" srcOrd="5" destOrd="0" presId="urn:microsoft.com/office/officeart/2005/8/layout/list1"/>
    <dgm:cxn modelId="{BB1FCF7E-7D15-4680-8DDE-B942E86CB472}" type="presParOf" srcId="{F309EF68-8DE1-48EA-92BA-1FB216267BE2}" destId="{B9D657BF-D3E2-474D-B9BF-EA9268CBD2A0}" srcOrd="6" destOrd="0" presId="urn:microsoft.com/office/officeart/2005/8/layout/list1"/>
    <dgm:cxn modelId="{5AB76D24-96B7-41BA-A5ED-B254D4FED623}" type="presParOf" srcId="{F309EF68-8DE1-48EA-92BA-1FB216267BE2}" destId="{F706AB5F-81B3-4B6D-BA0F-9B41B6F4663C}" srcOrd="7" destOrd="0" presId="urn:microsoft.com/office/officeart/2005/8/layout/list1"/>
    <dgm:cxn modelId="{3FDCB995-9A11-417C-A32B-A35073989D93}" type="presParOf" srcId="{F309EF68-8DE1-48EA-92BA-1FB216267BE2}" destId="{5B4500CA-AC12-4632-A41E-79A0E0884628}" srcOrd="8" destOrd="0" presId="urn:microsoft.com/office/officeart/2005/8/layout/list1"/>
    <dgm:cxn modelId="{AF28F98C-76B4-4927-858C-932402B1510B}" type="presParOf" srcId="{5B4500CA-AC12-4632-A41E-79A0E0884628}" destId="{CED877B9-8076-4330-A9FD-A1D39CF8AB2C}" srcOrd="0" destOrd="0" presId="urn:microsoft.com/office/officeart/2005/8/layout/list1"/>
    <dgm:cxn modelId="{2BA25A65-0EB6-434E-98E2-5203A6C4843B}" type="presParOf" srcId="{5B4500CA-AC12-4632-A41E-79A0E0884628}" destId="{61953C00-07B7-44B5-B8E6-08027F348DCE}" srcOrd="1" destOrd="0" presId="urn:microsoft.com/office/officeart/2005/8/layout/list1"/>
    <dgm:cxn modelId="{2338FCE5-36C3-4FA2-9C7F-3E168DFA6FCE}" type="presParOf" srcId="{F309EF68-8DE1-48EA-92BA-1FB216267BE2}" destId="{D983AFD9-8E44-4EF0-9D9D-915843BCF2AF}" srcOrd="9" destOrd="0" presId="urn:microsoft.com/office/officeart/2005/8/layout/list1"/>
    <dgm:cxn modelId="{40E504DD-369A-4204-AFC0-A4AF3D42C925}" type="presParOf" srcId="{F309EF68-8DE1-48EA-92BA-1FB216267BE2}" destId="{118F0DBC-DE19-4418-8371-5A9369468BB2}" srcOrd="10" destOrd="0" presId="urn:microsoft.com/office/officeart/2005/8/layout/list1"/>
    <dgm:cxn modelId="{8EB3FAFB-E0CE-4BCC-8390-56FF9CB64BB1}" type="presParOf" srcId="{F309EF68-8DE1-48EA-92BA-1FB216267BE2}" destId="{4ABC46CD-39B9-41E5-9596-E8D2273B055D}" srcOrd="11" destOrd="0" presId="urn:microsoft.com/office/officeart/2005/8/layout/list1"/>
    <dgm:cxn modelId="{B4836ABC-3C7C-4724-8522-A50E4AA27610}" type="presParOf" srcId="{F309EF68-8DE1-48EA-92BA-1FB216267BE2}" destId="{9C9E80EF-22CA-4839-AC38-50E8D25DE104}" srcOrd="12" destOrd="0" presId="urn:microsoft.com/office/officeart/2005/8/layout/list1"/>
    <dgm:cxn modelId="{AD730F35-9C25-4426-B55B-85D4065FA372}" type="presParOf" srcId="{9C9E80EF-22CA-4839-AC38-50E8D25DE104}" destId="{BD8CFB69-8F78-453B-BC0F-1266FBA88B03}" srcOrd="0" destOrd="0" presId="urn:microsoft.com/office/officeart/2005/8/layout/list1"/>
    <dgm:cxn modelId="{F6953F3A-258B-435E-A6DF-1620CEF5D289}" type="presParOf" srcId="{9C9E80EF-22CA-4839-AC38-50E8D25DE104}" destId="{407A1249-9AEA-45F6-912F-E802CE512118}" srcOrd="1" destOrd="0" presId="urn:microsoft.com/office/officeart/2005/8/layout/list1"/>
    <dgm:cxn modelId="{282327DA-C598-496B-82EC-695C8410A180}" type="presParOf" srcId="{F309EF68-8DE1-48EA-92BA-1FB216267BE2}" destId="{4434A8C6-3D0F-4C2D-895B-0EC07A44A6A2}" srcOrd="13" destOrd="0" presId="urn:microsoft.com/office/officeart/2005/8/layout/list1"/>
    <dgm:cxn modelId="{56277793-7042-4C32-A017-EBC1165FB30A}" type="presParOf" srcId="{F309EF68-8DE1-48EA-92BA-1FB216267BE2}" destId="{10D0C21A-A291-4E1F-B7B5-34BE39A0DB3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45C7CB-9A3E-4F80-B7DE-C189E51D4CE4}" type="doc">
      <dgm:prSet loTypeId="urn:microsoft.com/office/officeart/2005/8/layout/chevron2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3A0C423-E9FB-4B50-9885-CB0E9132B075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1</a:t>
          </a:r>
          <a:endParaRPr lang="ru-RU" sz="1000" dirty="0"/>
        </a:p>
      </dgm:t>
    </dgm:pt>
    <dgm:pt modelId="{6B6E5B3B-E1A0-4AC8-B16E-855E14E80726}" type="parTrans" cxnId="{EFAB9DD0-4B53-46B5-B290-7CD520433D25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961A072A-D6DC-43F8-A41C-D636DECB1CD3}" type="sibTrans" cxnId="{EFAB9DD0-4B53-46B5-B290-7CD520433D25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DE869DE8-6B10-49FE-A32C-0ECEE8F3781A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выполнение мероприятий по замене 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5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% ветхих муниципальных инженерных сетей тепло, водоснабжения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(замена трубопроводов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тепловодоснабжения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по ул. Полевая до ж/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д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по ул. Полевая 11 и 12. протяженностью 260 метров)</a:t>
          </a:r>
          <a:endParaRPr lang="ru-RU" sz="1000" dirty="0"/>
        </a:p>
      </dgm:t>
    </dgm:pt>
    <dgm:pt modelId="{D4083CA5-ABDD-4538-88F7-DF20A2A5FC44}" type="parTrans" cxnId="{1C969536-E082-489C-B53D-FAFC1D511FF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E2EA3891-01C9-4F4E-B2FE-BD2D1B0FD773}" type="sibTrans" cxnId="{1C969536-E082-489C-B53D-FAFC1D511FF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A2DAF820-4F2B-4FF6-8730-B5D2AD0CD255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2</a:t>
          </a:r>
          <a:endParaRPr lang="ru-RU" sz="1000" dirty="0"/>
        </a:p>
      </dgm:t>
    </dgm:pt>
    <dgm:pt modelId="{3172BA6F-9A00-4DBD-9EA1-667FDCCE406A}" type="parTrans" cxnId="{310B305A-8376-46A7-A110-3C114788632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226CCBBB-565D-4C46-824C-3F9E170E0BFF}" type="sibTrans" cxnId="{310B305A-8376-46A7-A110-3C114788632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2A119CDA-4758-4953-B570-4A2F5A4F255A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разработка программы комплексное развитие коммунальной инфраструктуры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пгт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.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Берёзово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endParaRPr lang="ru-RU" sz="1000" dirty="0"/>
        </a:p>
      </dgm:t>
    </dgm:pt>
    <dgm:pt modelId="{4AD98C07-0B2C-4851-B607-0F8229BE04CB}" type="parTrans" cxnId="{8E25C086-FDBF-4142-844C-5E916A2A9E15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FD689377-9DD7-4FCE-B4C1-9015A228D009}" type="sibTrans" cxnId="{8E25C086-FDBF-4142-844C-5E916A2A9E15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FB39E2D7-B6DB-4E4D-9971-00CC3A5C304D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3</a:t>
          </a:r>
          <a:endParaRPr lang="ru-RU" sz="1000" dirty="0"/>
        </a:p>
      </dgm:t>
    </dgm:pt>
    <dgm:pt modelId="{BE219228-68DC-4F7D-B841-D6CD101D6211}" type="parTrans" cxnId="{3048A343-02B5-40A0-8142-001F49E121D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F28EBF1F-08FF-48E6-9E78-9E07B436BED1}" type="sibTrans" cxnId="{3048A343-02B5-40A0-8142-001F49E121D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31CFD829-F82B-4796-8E2E-15A5381D9E02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разработка программы комплексное развитие коммунальной инфраструктуры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пгт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.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Берёзово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endParaRPr lang="ru-RU" sz="1000" dirty="0"/>
        </a:p>
      </dgm:t>
    </dgm:pt>
    <dgm:pt modelId="{3440AE7B-9AD0-4289-B18E-6616F9717E9C}" type="parTrans" cxnId="{E929DEE6-5FE3-4B99-884A-52903789062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64F35B8F-45B7-47CA-A7DF-6F673C7D16C9}" type="sibTrans" cxnId="{E929DEE6-5FE3-4B99-884A-52903789062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42D3E42-C5E5-4B2E-9027-B8B517107BA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4</a:t>
          </a:r>
          <a:endParaRPr lang="ru-RU" sz="1000" dirty="0"/>
        </a:p>
      </dgm:t>
    </dgm:pt>
    <dgm:pt modelId="{079CC6B5-1585-453B-9539-CE5EBEE88C60}" type="parTrans" cxnId="{068C54F3-288C-422A-B779-B933E5A1403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97DB524-3976-4FD5-A4F0-91626D2CC67A}" type="sibTrans" cxnId="{068C54F3-288C-422A-B779-B933E5A1403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C8718326-89B9-491B-A71E-DA16D8DFFC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5</a:t>
          </a:r>
          <a:endParaRPr lang="ru-RU" sz="1000" dirty="0"/>
        </a:p>
      </dgm:t>
    </dgm:pt>
    <dgm:pt modelId="{EAF139A0-44A1-4C04-BBA3-93B4D24D7C9E}" type="parTrans" cxnId="{B17125A7-6C61-4575-B8D5-F306C6EAA3EB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FB251923-BC81-4E52-88AA-D2C05D359146}" type="sibTrans" cxnId="{B17125A7-6C61-4575-B8D5-F306C6EAA3EB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3037BA49-3EDA-4BFD-A6B6-9C4F00A951D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6</a:t>
          </a:r>
          <a:endParaRPr lang="ru-RU" sz="1000" dirty="0"/>
        </a:p>
      </dgm:t>
    </dgm:pt>
    <dgm:pt modelId="{4578D894-AC67-49BB-9EEF-18DB8E9B18ED}" type="parTrans" cxnId="{C2C32B33-801C-46EF-AD71-C9495CB2FE6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BBD8A931-2F60-44AD-9B02-91A035DE4FA3}" type="sibTrans" cxnId="{C2C32B33-801C-46EF-AD71-C9495CB2FE6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B958E7A5-EE8E-4BF6-8EB4-2E4E2F26D6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7</a:t>
          </a:r>
          <a:endParaRPr lang="ru-RU" sz="1000" dirty="0"/>
        </a:p>
      </dgm:t>
    </dgm:pt>
    <dgm:pt modelId="{B3FDE7B5-0ABB-46F9-870C-F60108232770}" type="parTrans" cxnId="{4EC02B91-32AD-4B4F-ABAE-2517789398BC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E78D8B71-8B97-4EC0-83F3-102A8BA429FE}" type="sibTrans" cxnId="{4EC02B91-32AD-4B4F-ABAE-2517789398BC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9A4F557C-2672-4D01-956D-5DB8EAF621F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8</a:t>
          </a:r>
          <a:endParaRPr lang="ru-RU" sz="1000" dirty="0"/>
        </a:p>
      </dgm:t>
    </dgm:pt>
    <dgm:pt modelId="{544721E5-6B06-4895-8D0F-437B98BEBCF8}" type="parTrans" cxnId="{25650491-6A79-499F-B93B-148D11C13E17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5D039A05-6ADA-459E-8E50-70C549013A98}" type="sibTrans" cxnId="{25650491-6A79-499F-B93B-148D11C13E17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7A24075C-D9C6-4F52-BB67-A131212DB30E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обеспечение предприятий резервом материально-технических средств для аварийно-восстановительных работ </a:t>
          </a:r>
          <a:endParaRPr lang="ru-RU" sz="1000" dirty="0"/>
        </a:p>
      </dgm:t>
    </dgm:pt>
    <dgm:pt modelId="{C10B1028-0E16-497E-AB62-3E228D957CAE}" type="parTrans" cxnId="{3029062A-E8B5-4CA2-B61E-0B995CB69911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1395122-C5EC-4AAE-BCF2-5EE497B30D94}" type="sibTrans" cxnId="{3029062A-E8B5-4CA2-B61E-0B995CB69911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C484EF65-CF62-4702-B4A0-46E179C1B61A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актуализация схем теплоснабжения, водоснабжения и водоотведения </a:t>
          </a:r>
          <a:endParaRPr lang="ru-RU" sz="1000" dirty="0"/>
        </a:p>
      </dgm:t>
    </dgm:pt>
    <dgm:pt modelId="{E2B5432A-F789-4A3A-919D-3596D2B0CEBE}" type="parTrans" cxnId="{2EB3E476-856D-4C25-945D-B26FAC58622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21141A08-4B80-4170-985C-05EB653B752B}" type="sibTrans" cxnId="{2EB3E476-856D-4C25-945D-B26FAC58622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8A84688B-43B0-44A0-A038-380C2925A3C0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снос жилья  (ул.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Кибардина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16, ул. Аэропорт 9, ул. Производственная 16, ул. Астраханцева 15 «а», ул. </a:t>
          </a:r>
          <a:r>
            <a:rPr kumimoji="0" lang="ru-RU" sz="1000" b="0" i="0" u="none" strike="noStrike" cap="none" normalizeH="0" baseline="0" dirty="0" err="1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Дуркина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44)</a:t>
          </a:r>
          <a:endParaRPr lang="ru-RU" sz="1000" dirty="0"/>
        </a:p>
      </dgm:t>
    </dgm:pt>
    <dgm:pt modelId="{013B4218-1D43-4688-AFFC-F4327A848CCF}" type="parTrans" cxnId="{FAF056F2-D3B4-40BB-A6E7-A1B067914930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12A43E6-4BB1-463E-8C6A-7F841066FB38}" type="sibTrans" cxnId="{FAF056F2-D3B4-40BB-A6E7-A1B067914930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953AD99C-0733-4883-A360-3E7C92080022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экспертиза зданий и признание их аварийным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и</a:t>
          </a:r>
          <a:endParaRPr lang="ru-RU" sz="1000" dirty="0"/>
        </a:p>
      </dgm:t>
    </dgm:pt>
    <dgm:pt modelId="{EF516773-EA3E-4FDE-A97A-D0A0D101C45B}" type="parTrans" cxnId="{700A0D52-A2D7-4416-879E-E5B6C86F488E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93428395-940D-4E5E-9376-710985AE3FBA}" type="sibTrans" cxnId="{700A0D52-A2D7-4416-879E-E5B6C86F488E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8F81343E-C42A-4A50-97AE-1FA098DD0CA1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взносы на кап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итальный 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ремонт</a:t>
          </a:r>
          <a:endParaRPr lang="ru-RU" sz="1000" dirty="0"/>
        </a:p>
      </dgm:t>
    </dgm:pt>
    <dgm:pt modelId="{82276A76-DB4E-4536-B3CC-106FBBCA095B}" type="parTrans" cxnId="{B092E97E-C677-473D-850A-C77FC73667E2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3820F400-E4F1-414F-BB30-8620989F4F9F}" type="sibTrans" cxnId="{B092E97E-C677-473D-850A-C77FC73667E2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89C2C2D5-8DA8-4C2C-B5E5-C1C68CF264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9</a:t>
          </a:r>
          <a:endParaRPr lang="ru-RU" sz="1000" dirty="0"/>
        </a:p>
      </dgm:t>
    </dgm:pt>
    <dgm:pt modelId="{72339C3E-5F20-4D8A-9E6F-77805A7510F5}" type="parTrans" cxnId="{4FD16D6E-0017-4836-9D23-2BEEFFBDABD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AEC45712-A669-4A26-B509-2D2D9BF6141E}" type="sibTrans" cxnId="{4FD16D6E-0017-4836-9D23-2BEEFFBDABD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8D04FA81-28C9-4A6A-9CDC-8927AF0349F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10</a:t>
          </a:r>
          <a:endParaRPr lang="ru-RU" sz="1000" dirty="0"/>
        </a:p>
      </dgm:t>
    </dgm:pt>
    <dgm:pt modelId="{531E43F4-041A-41FC-B543-CA4134890B70}" type="parTrans" cxnId="{A8BC2732-46B8-4C11-9BD2-1DDF737EDC9E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9EBA39AB-C69E-40F8-894B-84D18113863C}" type="sibTrans" cxnId="{A8BC2732-46B8-4C11-9BD2-1DDF737EDC9E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07865311-3A88-4898-B8BE-B69B6792370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000" dirty="0" smtClean="0"/>
            <a:t>11</a:t>
          </a:r>
          <a:endParaRPr lang="ru-RU" sz="1000" dirty="0"/>
        </a:p>
      </dgm:t>
    </dgm:pt>
    <dgm:pt modelId="{658391CF-B455-4FF7-9ACD-A05BB7CB4D52}" type="parTrans" cxnId="{3F0C8DAB-B566-41FF-9529-5D80BFDBD84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2CFC8CEF-EADB-4B64-B9A0-A5E57DE8B1B4}" type="sibTrans" cxnId="{3F0C8DAB-B566-41FF-9529-5D80BFDBD84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8BA095C2-B6C7-4C8D-A031-35A11A6AEEEB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ремонт жилфонда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endParaRPr lang="ru-RU" sz="1000" dirty="0"/>
        </a:p>
      </dgm:t>
    </dgm:pt>
    <dgm:pt modelId="{80EEA612-0C60-4A89-916A-FB601C1F7F63}" type="parTrans" cxnId="{BEBF695D-0AE0-4CE1-A7B7-51B2B64C980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A9308F3F-D813-4C33-8D5F-4546F13FC5BC}" type="sibTrans" cxnId="{BEBF695D-0AE0-4CE1-A7B7-51B2B64C9808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4D7389A-4539-4BB8-86E5-6880ADB02CAB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субсидии на финансирование инвестиционных проектов реализуемых на основе концессионных соглашений  </a:t>
          </a:r>
          <a:endParaRPr lang="ru-RU" sz="1000" dirty="0"/>
        </a:p>
      </dgm:t>
    </dgm:pt>
    <dgm:pt modelId="{4DD6BBBB-38E3-4234-894B-D65F35048988}" type="parTrans" cxnId="{E8A80B18-F294-42FB-B423-D5AD67695FA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D84AD471-3189-476F-B767-D87D01454D74}" type="sibTrans" cxnId="{E8A80B18-F294-42FB-B423-D5AD67695FAD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B6D88EF5-5ABD-4FB0-A952-F33AD7617B54}">
      <dgm:prSet custT="1"/>
      <dgm:spPr/>
      <dgm:t>
        <a:bodyPr/>
        <a:lstStyle/>
        <a:p>
          <a:pPr>
            <a:lnSpc>
              <a:spcPct val="100000"/>
            </a:lnSpc>
          </a:pP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субсидия на возмещение недополученных доходов, при оказании коммунальных услуг по регулируемым ценам (тепло, вода,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r>
            <a:rPr kumimoji="0" lang="ru-RU" sz="1000" b="0" i="0" u="none" strike="noStrike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бани)</a:t>
          </a:r>
          <a:endParaRPr lang="ru-RU" sz="1000" dirty="0"/>
        </a:p>
      </dgm:t>
    </dgm:pt>
    <dgm:pt modelId="{76E8BD4E-D673-4E09-B10B-FE7B64B7BFF8}" type="parTrans" cxnId="{38A09568-565E-4F0E-991F-2B1283009E9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1FBF8D90-E043-4DC3-854D-546DF43C459F}" type="sibTrans" cxnId="{38A09568-565E-4F0E-991F-2B1283009E9F}">
      <dgm:prSet/>
      <dgm:spPr/>
      <dgm:t>
        <a:bodyPr/>
        <a:lstStyle/>
        <a:p>
          <a:pPr>
            <a:lnSpc>
              <a:spcPct val="100000"/>
            </a:lnSpc>
          </a:pPr>
          <a:endParaRPr lang="ru-RU" sz="1000"/>
        </a:p>
      </dgm:t>
    </dgm:pt>
    <dgm:pt modelId="{C841DD09-2166-48C4-877E-4F9B956047CB}" type="pres">
      <dgm:prSet presAssocID="{0F45C7CB-9A3E-4F80-B7DE-C189E51D4CE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62300E-A8C5-482C-9616-FD307A76C14D}" type="pres">
      <dgm:prSet presAssocID="{33A0C423-E9FB-4B50-9885-CB0E9132B075}" presName="composite" presStyleCnt="0"/>
      <dgm:spPr/>
    </dgm:pt>
    <dgm:pt modelId="{B2DFF9F8-EBE6-45DB-AEA3-18A0170173FD}" type="pres">
      <dgm:prSet presAssocID="{33A0C423-E9FB-4B50-9885-CB0E9132B075}" presName="parentText" presStyleLbl="alignNode1" presStyleIdx="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5B698-6DFD-4729-91DA-798994D0F40D}" type="pres">
      <dgm:prSet presAssocID="{33A0C423-E9FB-4B50-9885-CB0E9132B075}" presName="descendantText" presStyleLbl="alignAcc1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139C6-0E99-4EC7-A156-50DC70FF14F5}" type="pres">
      <dgm:prSet presAssocID="{961A072A-D6DC-43F8-A41C-D636DECB1CD3}" presName="sp" presStyleCnt="0"/>
      <dgm:spPr/>
    </dgm:pt>
    <dgm:pt modelId="{EEC5DA50-936B-4CF2-B61A-4D5814A69992}" type="pres">
      <dgm:prSet presAssocID="{A2DAF820-4F2B-4FF6-8730-B5D2AD0CD255}" presName="composite" presStyleCnt="0"/>
      <dgm:spPr/>
    </dgm:pt>
    <dgm:pt modelId="{2F88582D-BA1D-4C31-B239-2667FEEF45FA}" type="pres">
      <dgm:prSet presAssocID="{A2DAF820-4F2B-4FF6-8730-B5D2AD0CD255}" presName="parentText" presStyleLbl="alignNode1" presStyleIdx="1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8415A-FD63-4905-90E7-E6D9E45E556F}" type="pres">
      <dgm:prSet presAssocID="{A2DAF820-4F2B-4FF6-8730-B5D2AD0CD255}" presName="descendantText" presStyleLbl="alignAcc1" presStyleIdx="1" presStyleCnt="11" custLinFactNeighborX="0" custLinFactNeighborY="5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13475-FA38-49F4-A344-D47CB2FC022C}" type="pres">
      <dgm:prSet presAssocID="{226CCBBB-565D-4C46-824C-3F9E170E0BFF}" presName="sp" presStyleCnt="0"/>
      <dgm:spPr/>
    </dgm:pt>
    <dgm:pt modelId="{AB0112E5-6FB9-4BF5-9DE3-E1997CE44EF6}" type="pres">
      <dgm:prSet presAssocID="{FB39E2D7-B6DB-4E4D-9971-00CC3A5C304D}" presName="composite" presStyleCnt="0"/>
      <dgm:spPr/>
    </dgm:pt>
    <dgm:pt modelId="{3B12C8A4-0C7C-442F-94F2-F310DF9E1386}" type="pres">
      <dgm:prSet presAssocID="{FB39E2D7-B6DB-4E4D-9971-00CC3A5C304D}" presName="parentText" presStyleLbl="alignNode1" presStyleIdx="2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4F617-E977-411D-A95D-35E36BF716EC}" type="pres">
      <dgm:prSet presAssocID="{FB39E2D7-B6DB-4E4D-9971-00CC3A5C304D}" presName="descendantText" presStyleLbl="alignAcc1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44A40E-E788-437B-BE66-C02C8780AB4D}" type="pres">
      <dgm:prSet presAssocID="{F28EBF1F-08FF-48E6-9E78-9E07B436BED1}" presName="sp" presStyleCnt="0"/>
      <dgm:spPr/>
    </dgm:pt>
    <dgm:pt modelId="{E8950D71-A208-49B4-9DE5-F04E050CF6AD}" type="pres">
      <dgm:prSet presAssocID="{142D3E42-C5E5-4B2E-9027-B8B517107BAA}" presName="composite" presStyleCnt="0"/>
      <dgm:spPr/>
    </dgm:pt>
    <dgm:pt modelId="{95D886A0-107B-46CD-8CC3-51403547FA07}" type="pres">
      <dgm:prSet presAssocID="{142D3E42-C5E5-4B2E-9027-B8B517107BAA}" presName="parentText" presStyleLbl="alignNode1" presStyleIdx="3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CA16C2-ECFC-4274-BDF8-19B3FC75F2F8}" type="pres">
      <dgm:prSet presAssocID="{142D3E42-C5E5-4B2E-9027-B8B517107BAA}" presName="descendantText" presStyleLbl="alignAcc1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F1C2C6-2524-4282-BD54-DB53CF164E1F}" type="pres">
      <dgm:prSet presAssocID="{197DB524-3976-4FD5-A4F0-91626D2CC67A}" presName="sp" presStyleCnt="0"/>
      <dgm:spPr/>
    </dgm:pt>
    <dgm:pt modelId="{537BC844-A8DF-4A1F-B589-F37238EF5F17}" type="pres">
      <dgm:prSet presAssocID="{C8718326-89B9-491B-A71E-DA16D8DFFCBB}" presName="composite" presStyleCnt="0"/>
      <dgm:spPr/>
    </dgm:pt>
    <dgm:pt modelId="{B8AAA246-326F-44D3-94CF-F10B78EF8A3C}" type="pres">
      <dgm:prSet presAssocID="{C8718326-89B9-491B-A71E-DA16D8DFFCBB}" presName="parentText" presStyleLbl="alignNode1" presStyleIdx="4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330E5-DA63-4523-9C0A-C4327EBE5132}" type="pres">
      <dgm:prSet presAssocID="{C8718326-89B9-491B-A71E-DA16D8DFFCBB}" presName="descendantText" presStyleLbl="alignAcc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7CA5C-8615-4A84-94EA-653FA2FE9521}" type="pres">
      <dgm:prSet presAssocID="{FB251923-BC81-4E52-88AA-D2C05D359146}" presName="sp" presStyleCnt="0"/>
      <dgm:spPr/>
    </dgm:pt>
    <dgm:pt modelId="{6CD82A76-E396-4F85-AAFF-776B70E56A31}" type="pres">
      <dgm:prSet presAssocID="{3037BA49-3EDA-4BFD-A6B6-9C4F00A951DC}" presName="composite" presStyleCnt="0"/>
      <dgm:spPr/>
    </dgm:pt>
    <dgm:pt modelId="{8A88BAE1-B96F-40C6-ADCB-22A65660A3D1}" type="pres">
      <dgm:prSet presAssocID="{3037BA49-3EDA-4BFD-A6B6-9C4F00A951DC}" presName="parentText" presStyleLbl="alignNode1" presStyleIdx="5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EB634-8F13-4212-AD0A-0A6BC5CB2FA7}" type="pres">
      <dgm:prSet presAssocID="{3037BA49-3EDA-4BFD-A6B6-9C4F00A951DC}" presName="descendantText" presStyleLbl="alignAcc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36A0A-2A2A-45C1-800F-1906CA39CA19}" type="pres">
      <dgm:prSet presAssocID="{BBD8A931-2F60-44AD-9B02-91A035DE4FA3}" presName="sp" presStyleCnt="0"/>
      <dgm:spPr/>
    </dgm:pt>
    <dgm:pt modelId="{0D3C3C55-290B-4D7F-8DAE-78D36E715C08}" type="pres">
      <dgm:prSet presAssocID="{B958E7A5-EE8E-4BF6-8EB4-2E4E2F26D6BC}" presName="composite" presStyleCnt="0"/>
      <dgm:spPr/>
    </dgm:pt>
    <dgm:pt modelId="{DA13F9DA-F6FB-4D9E-B8BB-6E2E4106630D}" type="pres">
      <dgm:prSet presAssocID="{B958E7A5-EE8E-4BF6-8EB4-2E4E2F26D6BC}" presName="parentText" presStyleLbl="alignNode1" presStyleIdx="6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EF7DE-4BEF-421D-A71B-C4C3DE90C4D1}" type="pres">
      <dgm:prSet presAssocID="{B958E7A5-EE8E-4BF6-8EB4-2E4E2F26D6BC}" presName="descendantText" presStyleLbl="alignAcc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3A326B-DB06-4EBC-8068-AA1FFC86F69D}" type="pres">
      <dgm:prSet presAssocID="{E78D8B71-8B97-4EC0-83F3-102A8BA429FE}" presName="sp" presStyleCnt="0"/>
      <dgm:spPr/>
    </dgm:pt>
    <dgm:pt modelId="{57207AFD-9759-46CC-8FFA-F03645EC042D}" type="pres">
      <dgm:prSet presAssocID="{9A4F557C-2672-4D01-956D-5DB8EAF621FD}" presName="composite" presStyleCnt="0"/>
      <dgm:spPr/>
    </dgm:pt>
    <dgm:pt modelId="{9F500B84-F66F-48E5-9329-0A972127F803}" type="pres">
      <dgm:prSet presAssocID="{9A4F557C-2672-4D01-956D-5DB8EAF621FD}" presName="parentText" presStyleLbl="alignNode1" presStyleIdx="7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E21BF-1E9A-4BBA-A1FC-F3FD0D0209D7}" type="pres">
      <dgm:prSet presAssocID="{9A4F557C-2672-4D01-956D-5DB8EAF621FD}" presName="descendantText" presStyleLbl="alignAcc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E06BBF-ABFA-4A9D-9EE0-2AC1BCA49490}" type="pres">
      <dgm:prSet presAssocID="{5D039A05-6ADA-459E-8E50-70C549013A98}" presName="sp" presStyleCnt="0"/>
      <dgm:spPr/>
    </dgm:pt>
    <dgm:pt modelId="{89D4C257-BA53-4C36-9545-540E2BFD2F63}" type="pres">
      <dgm:prSet presAssocID="{89C2C2D5-8DA8-4C2C-B5E5-C1C68CF264CA}" presName="composite" presStyleCnt="0"/>
      <dgm:spPr/>
    </dgm:pt>
    <dgm:pt modelId="{30C16F63-EEC2-442D-AD7F-C7AE8A228345}" type="pres">
      <dgm:prSet presAssocID="{89C2C2D5-8DA8-4C2C-B5E5-C1C68CF264CA}" presName="parentText" presStyleLbl="alignNode1" presStyleIdx="8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A053B6-E55A-4BB3-8C1F-CF712DA06C14}" type="pres">
      <dgm:prSet presAssocID="{89C2C2D5-8DA8-4C2C-B5E5-C1C68CF264CA}" presName="descendantText" presStyleLbl="alignAcc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A867E-2FE5-4EE4-B968-6FE6DC8A7569}" type="pres">
      <dgm:prSet presAssocID="{AEC45712-A669-4A26-B509-2D2D9BF6141E}" presName="sp" presStyleCnt="0"/>
      <dgm:spPr/>
    </dgm:pt>
    <dgm:pt modelId="{88EE11FE-BFD8-46D6-8BEC-F0BC741CCBBE}" type="pres">
      <dgm:prSet presAssocID="{8D04FA81-28C9-4A6A-9CDC-8927AF0349F1}" presName="composite" presStyleCnt="0"/>
      <dgm:spPr/>
    </dgm:pt>
    <dgm:pt modelId="{320F35DC-05B7-4835-A3F7-E096ED6AB7C4}" type="pres">
      <dgm:prSet presAssocID="{8D04FA81-28C9-4A6A-9CDC-8927AF0349F1}" presName="parentText" presStyleLbl="alignNode1" presStyleIdx="9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1BFC5-4362-4613-B309-BC8AE79F92B1}" type="pres">
      <dgm:prSet presAssocID="{8D04FA81-28C9-4A6A-9CDC-8927AF0349F1}" presName="descendantText" presStyleLbl="alignAcc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CAF48-59CF-47B7-98DD-9BC3DE51ED8E}" type="pres">
      <dgm:prSet presAssocID="{9EBA39AB-C69E-40F8-894B-84D18113863C}" presName="sp" presStyleCnt="0"/>
      <dgm:spPr/>
    </dgm:pt>
    <dgm:pt modelId="{D7311EA3-391B-44AF-AB93-0BF997511835}" type="pres">
      <dgm:prSet presAssocID="{07865311-3A88-4898-B8BE-B69B67923702}" presName="composite" presStyleCnt="0"/>
      <dgm:spPr/>
    </dgm:pt>
    <dgm:pt modelId="{1216831A-B618-4FB4-A7C1-059BC19B1627}" type="pres">
      <dgm:prSet presAssocID="{07865311-3A88-4898-B8BE-B69B67923702}" presName="parentText" presStyleLbl="alignNode1" presStyleIdx="1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001BB-9DE7-4927-9191-F5FB51920A6C}" type="pres">
      <dgm:prSet presAssocID="{07865311-3A88-4898-B8BE-B69B67923702}" presName="descendantText" presStyleLbl="alignAcc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0B305A-8376-46A7-A110-3C114788632D}" srcId="{0F45C7CB-9A3E-4F80-B7DE-C189E51D4CE4}" destId="{A2DAF820-4F2B-4FF6-8730-B5D2AD0CD255}" srcOrd="1" destOrd="0" parTransId="{3172BA6F-9A00-4DBD-9EA1-667FDCCE406A}" sibTransId="{226CCBBB-565D-4C46-824C-3F9E170E0BFF}"/>
    <dgm:cxn modelId="{0E0E1C2D-8DFF-4767-AA8E-1813E4C9E07A}" type="presOf" srcId="{B6D88EF5-5ABD-4FB0-A952-F33AD7617B54}" destId="{94F001BB-9DE7-4927-9191-F5FB51920A6C}" srcOrd="0" destOrd="0" presId="urn:microsoft.com/office/officeart/2005/8/layout/chevron2"/>
    <dgm:cxn modelId="{2EB3E476-856D-4C25-945D-B26FAC58622D}" srcId="{C8718326-89B9-491B-A71E-DA16D8DFFCBB}" destId="{C484EF65-CF62-4702-B4A0-46E179C1B61A}" srcOrd="0" destOrd="0" parTransId="{E2B5432A-F789-4A3A-919D-3596D2B0CEBE}" sibTransId="{21141A08-4B80-4170-985C-05EB653B752B}"/>
    <dgm:cxn modelId="{04886753-1B0B-41DC-924D-97FC5D2A0957}" type="presOf" srcId="{DE869DE8-6B10-49FE-A32C-0ECEE8F3781A}" destId="{59C5B698-6DFD-4729-91DA-798994D0F40D}" srcOrd="0" destOrd="0" presId="urn:microsoft.com/office/officeart/2005/8/layout/chevron2"/>
    <dgm:cxn modelId="{068C54F3-288C-422A-B779-B933E5A14038}" srcId="{0F45C7CB-9A3E-4F80-B7DE-C189E51D4CE4}" destId="{142D3E42-C5E5-4B2E-9027-B8B517107BAA}" srcOrd="3" destOrd="0" parTransId="{079CC6B5-1585-453B-9539-CE5EBEE88C60}" sibTransId="{197DB524-3976-4FD5-A4F0-91626D2CC67A}"/>
    <dgm:cxn modelId="{25650491-6A79-499F-B93B-148D11C13E17}" srcId="{0F45C7CB-9A3E-4F80-B7DE-C189E51D4CE4}" destId="{9A4F557C-2672-4D01-956D-5DB8EAF621FD}" srcOrd="7" destOrd="0" parTransId="{544721E5-6B06-4895-8D0F-437B98BEBCF8}" sibTransId="{5D039A05-6ADA-459E-8E50-70C549013A98}"/>
    <dgm:cxn modelId="{BEBF695D-0AE0-4CE1-A7B7-51B2B64C9808}" srcId="{89C2C2D5-8DA8-4C2C-B5E5-C1C68CF264CA}" destId="{8BA095C2-B6C7-4C8D-A031-35A11A6AEEEB}" srcOrd="0" destOrd="0" parTransId="{80EEA612-0C60-4A89-916A-FB601C1F7F63}" sibTransId="{A9308F3F-D813-4C33-8D5F-4546F13FC5BC}"/>
    <dgm:cxn modelId="{B092E97E-C677-473D-850A-C77FC73667E2}" srcId="{9A4F557C-2672-4D01-956D-5DB8EAF621FD}" destId="{8F81343E-C42A-4A50-97AE-1FA098DD0CA1}" srcOrd="0" destOrd="0" parTransId="{82276A76-DB4E-4536-B3CC-106FBBCA095B}" sibTransId="{3820F400-E4F1-414F-BB30-8620989F4F9F}"/>
    <dgm:cxn modelId="{7393BB2C-4D2A-40A9-BD46-E5676C880144}" type="presOf" srcId="{31CFD829-F82B-4796-8E2E-15A5381D9E02}" destId="{AE74F617-E977-411D-A95D-35E36BF716EC}" srcOrd="0" destOrd="0" presId="urn:microsoft.com/office/officeart/2005/8/layout/chevron2"/>
    <dgm:cxn modelId="{050A7DCC-130C-4012-B26C-8C1657BA4FEA}" type="presOf" srcId="{0F45C7CB-9A3E-4F80-B7DE-C189E51D4CE4}" destId="{C841DD09-2166-48C4-877E-4F9B956047CB}" srcOrd="0" destOrd="0" presId="urn:microsoft.com/office/officeart/2005/8/layout/chevron2"/>
    <dgm:cxn modelId="{9CC00923-2DA0-487D-A482-E9C0D248A727}" type="presOf" srcId="{8A84688B-43B0-44A0-A038-380C2925A3C0}" destId="{764EB634-8F13-4212-AD0A-0A6BC5CB2FA7}" srcOrd="0" destOrd="0" presId="urn:microsoft.com/office/officeart/2005/8/layout/chevron2"/>
    <dgm:cxn modelId="{692739E6-AFF3-4EC7-9EA2-07FA7FA5B59B}" type="presOf" srcId="{C8718326-89B9-491B-A71E-DA16D8DFFCBB}" destId="{B8AAA246-326F-44D3-94CF-F10B78EF8A3C}" srcOrd="0" destOrd="0" presId="urn:microsoft.com/office/officeart/2005/8/layout/chevron2"/>
    <dgm:cxn modelId="{700A0D52-A2D7-4416-879E-E5B6C86F488E}" srcId="{B958E7A5-EE8E-4BF6-8EB4-2E4E2F26D6BC}" destId="{953AD99C-0733-4883-A360-3E7C92080022}" srcOrd="0" destOrd="0" parTransId="{EF516773-EA3E-4FDE-A97A-D0A0D101C45B}" sibTransId="{93428395-940D-4E5E-9376-710985AE3FBA}"/>
    <dgm:cxn modelId="{7C518DF4-1A49-4D55-A530-D214BA4F9BCF}" type="presOf" srcId="{89C2C2D5-8DA8-4C2C-B5E5-C1C68CF264CA}" destId="{30C16F63-EEC2-442D-AD7F-C7AE8A228345}" srcOrd="0" destOrd="0" presId="urn:microsoft.com/office/officeart/2005/8/layout/chevron2"/>
    <dgm:cxn modelId="{3228B2B8-6D3A-4E2E-B14E-3389255AC9D0}" type="presOf" srcId="{3037BA49-3EDA-4BFD-A6B6-9C4F00A951DC}" destId="{8A88BAE1-B96F-40C6-ADCB-22A65660A3D1}" srcOrd="0" destOrd="0" presId="urn:microsoft.com/office/officeart/2005/8/layout/chevron2"/>
    <dgm:cxn modelId="{38A09568-565E-4F0E-991F-2B1283009E9F}" srcId="{07865311-3A88-4898-B8BE-B69B67923702}" destId="{B6D88EF5-5ABD-4FB0-A952-F33AD7617B54}" srcOrd="0" destOrd="0" parTransId="{76E8BD4E-D673-4E09-B10B-FE7B64B7BFF8}" sibTransId="{1FBF8D90-E043-4DC3-854D-546DF43C459F}"/>
    <dgm:cxn modelId="{74900C25-1937-4D19-A70D-AC315A293091}" type="presOf" srcId="{142D3E42-C5E5-4B2E-9027-B8B517107BAA}" destId="{95D886A0-107B-46CD-8CC3-51403547FA07}" srcOrd="0" destOrd="0" presId="urn:microsoft.com/office/officeart/2005/8/layout/chevron2"/>
    <dgm:cxn modelId="{478DD8EB-6F7B-4F7A-AEF4-FE205AD5A1F1}" type="presOf" srcId="{33A0C423-E9FB-4B50-9885-CB0E9132B075}" destId="{B2DFF9F8-EBE6-45DB-AEA3-18A0170173FD}" srcOrd="0" destOrd="0" presId="urn:microsoft.com/office/officeart/2005/8/layout/chevron2"/>
    <dgm:cxn modelId="{4D4CE1FD-812E-41FA-8F74-6476A54B2D9D}" type="presOf" srcId="{07865311-3A88-4898-B8BE-B69B67923702}" destId="{1216831A-B618-4FB4-A7C1-059BC19B1627}" srcOrd="0" destOrd="0" presId="urn:microsoft.com/office/officeart/2005/8/layout/chevron2"/>
    <dgm:cxn modelId="{4FD16D6E-0017-4836-9D23-2BEEFFBDABDD}" srcId="{0F45C7CB-9A3E-4F80-B7DE-C189E51D4CE4}" destId="{89C2C2D5-8DA8-4C2C-B5E5-C1C68CF264CA}" srcOrd="8" destOrd="0" parTransId="{72339C3E-5F20-4D8A-9E6F-77805A7510F5}" sibTransId="{AEC45712-A669-4A26-B509-2D2D9BF6141E}"/>
    <dgm:cxn modelId="{E8A80B18-F294-42FB-B423-D5AD67695FAD}" srcId="{8D04FA81-28C9-4A6A-9CDC-8927AF0349F1}" destId="{14D7389A-4539-4BB8-86E5-6880ADB02CAB}" srcOrd="0" destOrd="0" parTransId="{4DD6BBBB-38E3-4234-894B-D65F35048988}" sibTransId="{D84AD471-3189-476F-B767-D87D01454D74}"/>
    <dgm:cxn modelId="{3029062A-E8B5-4CA2-B61E-0B995CB69911}" srcId="{142D3E42-C5E5-4B2E-9027-B8B517107BAA}" destId="{7A24075C-D9C6-4F52-BB67-A131212DB30E}" srcOrd="0" destOrd="0" parTransId="{C10B1028-0E16-497E-AB62-3E228D957CAE}" sibTransId="{11395122-C5EC-4AAE-BCF2-5EE497B30D94}"/>
    <dgm:cxn modelId="{EFAB9DD0-4B53-46B5-B290-7CD520433D25}" srcId="{0F45C7CB-9A3E-4F80-B7DE-C189E51D4CE4}" destId="{33A0C423-E9FB-4B50-9885-CB0E9132B075}" srcOrd="0" destOrd="0" parTransId="{6B6E5B3B-E1A0-4AC8-B16E-855E14E80726}" sibTransId="{961A072A-D6DC-43F8-A41C-D636DECB1CD3}"/>
    <dgm:cxn modelId="{F267716A-3E3B-49AE-A2E6-8E818ED08127}" type="presOf" srcId="{A2DAF820-4F2B-4FF6-8730-B5D2AD0CD255}" destId="{2F88582D-BA1D-4C31-B239-2667FEEF45FA}" srcOrd="0" destOrd="0" presId="urn:microsoft.com/office/officeart/2005/8/layout/chevron2"/>
    <dgm:cxn modelId="{34FFA154-F397-4E87-A0A3-624EB810FBE9}" type="presOf" srcId="{C484EF65-CF62-4702-B4A0-46E179C1B61A}" destId="{837330E5-DA63-4523-9C0A-C4327EBE5132}" srcOrd="0" destOrd="0" presId="urn:microsoft.com/office/officeart/2005/8/layout/chevron2"/>
    <dgm:cxn modelId="{B17125A7-6C61-4575-B8D5-F306C6EAA3EB}" srcId="{0F45C7CB-9A3E-4F80-B7DE-C189E51D4CE4}" destId="{C8718326-89B9-491B-A71E-DA16D8DFFCBB}" srcOrd="4" destOrd="0" parTransId="{EAF139A0-44A1-4C04-BBA3-93B4D24D7C9E}" sibTransId="{FB251923-BC81-4E52-88AA-D2C05D359146}"/>
    <dgm:cxn modelId="{E6229523-2B74-4540-92D9-F796D000D96F}" type="presOf" srcId="{8D04FA81-28C9-4A6A-9CDC-8927AF0349F1}" destId="{320F35DC-05B7-4835-A3F7-E096ED6AB7C4}" srcOrd="0" destOrd="0" presId="urn:microsoft.com/office/officeart/2005/8/layout/chevron2"/>
    <dgm:cxn modelId="{3474893D-9F80-4ED7-9C19-3EF7B689479D}" type="presOf" srcId="{8BA095C2-B6C7-4C8D-A031-35A11A6AEEEB}" destId="{4DA053B6-E55A-4BB3-8C1F-CF712DA06C14}" srcOrd="0" destOrd="0" presId="urn:microsoft.com/office/officeart/2005/8/layout/chevron2"/>
    <dgm:cxn modelId="{F850FDD1-CBC9-4DEA-9CF3-A14E8C8B751C}" type="presOf" srcId="{953AD99C-0733-4883-A360-3E7C92080022}" destId="{83EEF7DE-4BEF-421D-A71B-C4C3DE90C4D1}" srcOrd="0" destOrd="0" presId="urn:microsoft.com/office/officeart/2005/8/layout/chevron2"/>
    <dgm:cxn modelId="{C2C32B33-801C-46EF-AD71-C9495CB2FE6F}" srcId="{0F45C7CB-9A3E-4F80-B7DE-C189E51D4CE4}" destId="{3037BA49-3EDA-4BFD-A6B6-9C4F00A951DC}" srcOrd="5" destOrd="0" parTransId="{4578D894-AC67-49BB-9EEF-18DB8E9B18ED}" sibTransId="{BBD8A931-2F60-44AD-9B02-91A035DE4FA3}"/>
    <dgm:cxn modelId="{E929DEE6-5FE3-4B99-884A-529037890628}" srcId="{FB39E2D7-B6DB-4E4D-9971-00CC3A5C304D}" destId="{31CFD829-F82B-4796-8E2E-15A5381D9E02}" srcOrd="0" destOrd="0" parTransId="{3440AE7B-9AD0-4289-B18E-6616F9717E9C}" sibTransId="{64F35B8F-45B7-47CA-A7DF-6F673C7D16C9}"/>
    <dgm:cxn modelId="{9B697832-1A33-46B0-B665-E24C6527C7B3}" type="presOf" srcId="{B958E7A5-EE8E-4BF6-8EB4-2E4E2F26D6BC}" destId="{DA13F9DA-F6FB-4D9E-B8BB-6E2E4106630D}" srcOrd="0" destOrd="0" presId="urn:microsoft.com/office/officeart/2005/8/layout/chevron2"/>
    <dgm:cxn modelId="{3048A343-02B5-40A0-8142-001F49E121DF}" srcId="{0F45C7CB-9A3E-4F80-B7DE-C189E51D4CE4}" destId="{FB39E2D7-B6DB-4E4D-9971-00CC3A5C304D}" srcOrd="2" destOrd="0" parTransId="{BE219228-68DC-4F7D-B841-D6CD101D6211}" sibTransId="{F28EBF1F-08FF-48E6-9E78-9E07B436BED1}"/>
    <dgm:cxn modelId="{3C1F0F15-DF17-480A-8264-0BD4872408B3}" type="presOf" srcId="{9A4F557C-2672-4D01-956D-5DB8EAF621FD}" destId="{9F500B84-F66F-48E5-9329-0A972127F803}" srcOrd="0" destOrd="0" presId="urn:microsoft.com/office/officeart/2005/8/layout/chevron2"/>
    <dgm:cxn modelId="{B89D202A-E51E-4FC4-96DF-612D280DFA26}" type="presOf" srcId="{7A24075C-D9C6-4F52-BB67-A131212DB30E}" destId="{AACA16C2-ECFC-4274-BDF8-19B3FC75F2F8}" srcOrd="0" destOrd="0" presId="urn:microsoft.com/office/officeart/2005/8/layout/chevron2"/>
    <dgm:cxn modelId="{3F0C8DAB-B566-41FF-9529-5D80BFDBD84D}" srcId="{0F45C7CB-9A3E-4F80-B7DE-C189E51D4CE4}" destId="{07865311-3A88-4898-B8BE-B69B67923702}" srcOrd="10" destOrd="0" parTransId="{658391CF-B455-4FF7-9ACD-A05BB7CB4D52}" sibTransId="{2CFC8CEF-EADB-4B64-B9A0-A5E57DE8B1B4}"/>
    <dgm:cxn modelId="{FF238D1D-6263-4B6D-8F99-AC79DF471143}" type="presOf" srcId="{14D7389A-4539-4BB8-86E5-6880ADB02CAB}" destId="{9551BFC5-4362-4613-B309-BC8AE79F92B1}" srcOrd="0" destOrd="0" presId="urn:microsoft.com/office/officeart/2005/8/layout/chevron2"/>
    <dgm:cxn modelId="{FAF056F2-D3B4-40BB-A6E7-A1B067914930}" srcId="{3037BA49-3EDA-4BFD-A6B6-9C4F00A951DC}" destId="{8A84688B-43B0-44A0-A038-380C2925A3C0}" srcOrd="0" destOrd="0" parTransId="{013B4218-1D43-4688-AFFC-F4327A848CCF}" sibTransId="{112A43E6-4BB1-463E-8C6A-7F841066FB38}"/>
    <dgm:cxn modelId="{16D224C0-DD57-47B2-B9B1-E54D502A9274}" type="presOf" srcId="{FB39E2D7-B6DB-4E4D-9971-00CC3A5C304D}" destId="{3B12C8A4-0C7C-442F-94F2-F310DF9E1386}" srcOrd="0" destOrd="0" presId="urn:microsoft.com/office/officeart/2005/8/layout/chevron2"/>
    <dgm:cxn modelId="{1C969536-E082-489C-B53D-FAFC1D511FFD}" srcId="{33A0C423-E9FB-4B50-9885-CB0E9132B075}" destId="{DE869DE8-6B10-49FE-A32C-0ECEE8F3781A}" srcOrd="0" destOrd="0" parTransId="{D4083CA5-ABDD-4538-88F7-DF20A2A5FC44}" sibTransId="{E2EA3891-01C9-4F4E-B2FE-BD2D1B0FD773}"/>
    <dgm:cxn modelId="{8E25C086-FDBF-4142-844C-5E916A2A9E15}" srcId="{A2DAF820-4F2B-4FF6-8730-B5D2AD0CD255}" destId="{2A119CDA-4758-4953-B570-4A2F5A4F255A}" srcOrd="0" destOrd="0" parTransId="{4AD98C07-0B2C-4851-B607-0F8229BE04CB}" sibTransId="{FD689377-9DD7-4FCE-B4C1-9015A228D009}"/>
    <dgm:cxn modelId="{4EC02B91-32AD-4B4F-ABAE-2517789398BC}" srcId="{0F45C7CB-9A3E-4F80-B7DE-C189E51D4CE4}" destId="{B958E7A5-EE8E-4BF6-8EB4-2E4E2F26D6BC}" srcOrd="6" destOrd="0" parTransId="{B3FDE7B5-0ABB-46F9-870C-F60108232770}" sibTransId="{E78D8B71-8B97-4EC0-83F3-102A8BA429FE}"/>
    <dgm:cxn modelId="{A8BC2732-46B8-4C11-9BD2-1DDF737EDC9E}" srcId="{0F45C7CB-9A3E-4F80-B7DE-C189E51D4CE4}" destId="{8D04FA81-28C9-4A6A-9CDC-8927AF0349F1}" srcOrd="9" destOrd="0" parTransId="{531E43F4-041A-41FC-B543-CA4134890B70}" sibTransId="{9EBA39AB-C69E-40F8-894B-84D18113863C}"/>
    <dgm:cxn modelId="{F10F0610-F8CD-47FD-B8B4-985F051688DB}" type="presOf" srcId="{2A119CDA-4758-4953-B570-4A2F5A4F255A}" destId="{35F8415A-FD63-4905-90E7-E6D9E45E556F}" srcOrd="0" destOrd="0" presId="urn:microsoft.com/office/officeart/2005/8/layout/chevron2"/>
    <dgm:cxn modelId="{125CCE3C-5452-4AC7-9B3E-675CF9686156}" type="presOf" srcId="{8F81343E-C42A-4A50-97AE-1FA098DD0CA1}" destId="{4AFE21BF-1E9A-4BBA-A1FC-F3FD0D0209D7}" srcOrd="0" destOrd="0" presId="urn:microsoft.com/office/officeart/2005/8/layout/chevron2"/>
    <dgm:cxn modelId="{A7672EC0-536B-4DFD-B8D5-AF0244346692}" type="presParOf" srcId="{C841DD09-2166-48C4-877E-4F9B956047CB}" destId="{9E62300E-A8C5-482C-9616-FD307A76C14D}" srcOrd="0" destOrd="0" presId="urn:microsoft.com/office/officeart/2005/8/layout/chevron2"/>
    <dgm:cxn modelId="{2F76A3E4-D6AC-4116-82F4-7F32A7815AB6}" type="presParOf" srcId="{9E62300E-A8C5-482C-9616-FD307A76C14D}" destId="{B2DFF9F8-EBE6-45DB-AEA3-18A0170173FD}" srcOrd="0" destOrd="0" presId="urn:microsoft.com/office/officeart/2005/8/layout/chevron2"/>
    <dgm:cxn modelId="{82EBD34B-A13C-4F87-8C6B-7FE79097A3DE}" type="presParOf" srcId="{9E62300E-A8C5-482C-9616-FD307A76C14D}" destId="{59C5B698-6DFD-4729-91DA-798994D0F40D}" srcOrd="1" destOrd="0" presId="urn:microsoft.com/office/officeart/2005/8/layout/chevron2"/>
    <dgm:cxn modelId="{D075D055-25AF-44DC-9132-867C0C957E68}" type="presParOf" srcId="{C841DD09-2166-48C4-877E-4F9B956047CB}" destId="{8D2139C6-0E99-4EC7-A156-50DC70FF14F5}" srcOrd="1" destOrd="0" presId="urn:microsoft.com/office/officeart/2005/8/layout/chevron2"/>
    <dgm:cxn modelId="{F439F1C1-DF61-4F10-859D-0070EEA6EA1C}" type="presParOf" srcId="{C841DD09-2166-48C4-877E-4F9B956047CB}" destId="{EEC5DA50-936B-4CF2-B61A-4D5814A69992}" srcOrd="2" destOrd="0" presId="urn:microsoft.com/office/officeart/2005/8/layout/chevron2"/>
    <dgm:cxn modelId="{0DBB1409-86E8-434D-9D98-4A70DEA2895D}" type="presParOf" srcId="{EEC5DA50-936B-4CF2-B61A-4D5814A69992}" destId="{2F88582D-BA1D-4C31-B239-2667FEEF45FA}" srcOrd="0" destOrd="0" presId="urn:microsoft.com/office/officeart/2005/8/layout/chevron2"/>
    <dgm:cxn modelId="{F37B0A34-1720-4C12-9F34-93F4785193FC}" type="presParOf" srcId="{EEC5DA50-936B-4CF2-B61A-4D5814A69992}" destId="{35F8415A-FD63-4905-90E7-E6D9E45E556F}" srcOrd="1" destOrd="0" presId="urn:microsoft.com/office/officeart/2005/8/layout/chevron2"/>
    <dgm:cxn modelId="{750DFB9A-2595-47E1-9507-E7A357182214}" type="presParOf" srcId="{C841DD09-2166-48C4-877E-4F9B956047CB}" destId="{31D13475-FA38-49F4-A344-D47CB2FC022C}" srcOrd="3" destOrd="0" presId="urn:microsoft.com/office/officeart/2005/8/layout/chevron2"/>
    <dgm:cxn modelId="{7DD0E893-D40D-4796-B68A-BC6C69EEBD90}" type="presParOf" srcId="{C841DD09-2166-48C4-877E-4F9B956047CB}" destId="{AB0112E5-6FB9-4BF5-9DE3-E1997CE44EF6}" srcOrd="4" destOrd="0" presId="urn:microsoft.com/office/officeart/2005/8/layout/chevron2"/>
    <dgm:cxn modelId="{1635EE3E-677B-4D20-9A4E-3886B4852614}" type="presParOf" srcId="{AB0112E5-6FB9-4BF5-9DE3-E1997CE44EF6}" destId="{3B12C8A4-0C7C-442F-94F2-F310DF9E1386}" srcOrd="0" destOrd="0" presId="urn:microsoft.com/office/officeart/2005/8/layout/chevron2"/>
    <dgm:cxn modelId="{C1113041-4CA0-43A8-9198-79AFA45A01CE}" type="presParOf" srcId="{AB0112E5-6FB9-4BF5-9DE3-E1997CE44EF6}" destId="{AE74F617-E977-411D-A95D-35E36BF716EC}" srcOrd="1" destOrd="0" presId="urn:microsoft.com/office/officeart/2005/8/layout/chevron2"/>
    <dgm:cxn modelId="{C5ED70CA-1AC0-42A4-94FB-85C48554A411}" type="presParOf" srcId="{C841DD09-2166-48C4-877E-4F9B956047CB}" destId="{8044A40E-E788-437B-BE66-C02C8780AB4D}" srcOrd="5" destOrd="0" presId="urn:microsoft.com/office/officeart/2005/8/layout/chevron2"/>
    <dgm:cxn modelId="{0B88BF80-052B-490D-9DC3-27E73E461F75}" type="presParOf" srcId="{C841DD09-2166-48C4-877E-4F9B956047CB}" destId="{E8950D71-A208-49B4-9DE5-F04E050CF6AD}" srcOrd="6" destOrd="0" presId="urn:microsoft.com/office/officeart/2005/8/layout/chevron2"/>
    <dgm:cxn modelId="{F9D91A4D-8C54-4F83-9658-F3C37A0DB5AD}" type="presParOf" srcId="{E8950D71-A208-49B4-9DE5-F04E050CF6AD}" destId="{95D886A0-107B-46CD-8CC3-51403547FA07}" srcOrd="0" destOrd="0" presId="urn:microsoft.com/office/officeart/2005/8/layout/chevron2"/>
    <dgm:cxn modelId="{585AE212-B624-4D3B-B7F4-EF75739DDD59}" type="presParOf" srcId="{E8950D71-A208-49B4-9DE5-F04E050CF6AD}" destId="{AACA16C2-ECFC-4274-BDF8-19B3FC75F2F8}" srcOrd="1" destOrd="0" presId="urn:microsoft.com/office/officeart/2005/8/layout/chevron2"/>
    <dgm:cxn modelId="{9C37E679-4CA6-4994-B218-322A069AF130}" type="presParOf" srcId="{C841DD09-2166-48C4-877E-4F9B956047CB}" destId="{3FF1C2C6-2524-4282-BD54-DB53CF164E1F}" srcOrd="7" destOrd="0" presId="urn:microsoft.com/office/officeart/2005/8/layout/chevron2"/>
    <dgm:cxn modelId="{37ECC882-CA89-450D-94CC-04E15B8098FA}" type="presParOf" srcId="{C841DD09-2166-48C4-877E-4F9B956047CB}" destId="{537BC844-A8DF-4A1F-B589-F37238EF5F17}" srcOrd="8" destOrd="0" presId="urn:microsoft.com/office/officeart/2005/8/layout/chevron2"/>
    <dgm:cxn modelId="{B9D256CA-A5A9-42B6-ADDD-0D6FF63282A9}" type="presParOf" srcId="{537BC844-A8DF-4A1F-B589-F37238EF5F17}" destId="{B8AAA246-326F-44D3-94CF-F10B78EF8A3C}" srcOrd="0" destOrd="0" presId="urn:microsoft.com/office/officeart/2005/8/layout/chevron2"/>
    <dgm:cxn modelId="{23A31105-01D4-4846-B690-8BFD3A22F135}" type="presParOf" srcId="{537BC844-A8DF-4A1F-B589-F37238EF5F17}" destId="{837330E5-DA63-4523-9C0A-C4327EBE5132}" srcOrd="1" destOrd="0" presId="urn:microsoft.com/office/officeart/2005/8/layout/chevron2"/>
    <dgm:cxn modelId="{E6787964-7AD9-4639-8E17-F1A1F91B32F7}" type="presParOf" srcId="{C841DD09-2166-48C4-877E-4F9B956047CB}" destId="{A227CA5C-8615-4A84-94EA-653FA2FE9521}" srcOrd="9" destOrd="0" presId="urn:microsoft.com/office/officeart/2005/8/layout/chevron2"/>
    <dgm:cxn modelId="{7BB1F8D9-E162-4C6A-A73F-676344B2ED4B}" type="presParOf" srcId="{C841DD09-2166-48C4-877E-4F9B956047CB}" destId="{6CD82A76-E396-4F85-AAFF-776B70E56A31}" srcOrd="10" destOrd="0" presId="urn:microsoft.com/office/officeart/2005/8/layout/chevron2"/>
    <dgm:cxn modelId="{4B729218-B665-4BE2-9BED-9ADD74CB742A}" type="presParOf" srcId="{6CD82A76-E396-4F85-AAFF-776B70E56A31}" destId="{8A88BAE1-B96F-40C6-ADCB-22A65660A3D1}" srcOrd="0" destOrd="0" presId="urn:microsoft.com/office/officeart/2005/8/layout/chevron2"/>
    <dgm:cxn modelId="{C4013364-E442-4B2D-A813-8D5392C700C3}" type="presParOf" srcId="{6CD82A76-E396-4F85-AAFF-776B70E56A31}" destId="{764EB634-8F13-4212-AD0A-0A6BC5CB2FA7}" srcOrd="1" destOrd="0" presId="urn:microsoft.com/office/officeart/2005/8/layout/chevron2"/>
    <dgm:cxn modelId="{938D50F8-2979-4CBE-9545-730320887D6C}" type="presParOf" srcId="{C841DD09-2166-48C4-877E-4F9B956047CB}" destId="{7E736A0A-2A2A-45C1-800F-1906CA39CA19}" srcOrd="11" destOrd="0" presId="urn:microsoft.com/office/officeart/2005/8/layout/chevron2"/>
    <dgm:cxn modelId="{0A749721-5D2D-454E-8625-D814D4E1459C}" type="presParOf" srcId="{C841DD09-2166-48C4-877E-4F9B956047CB}" destId="{0D3C3C55-290B-4D7F-8DAE-78D36E715C08}" srcOrd="12" destOrd="0" presId="urn:microsoft.com/office/officeart/2005/8/layout/chevron2"/>
    <dgm:cxn modelId="{FEA24140-DFB8-4DC9-9674-5E21CB00858A}" type="presParOf" srcId="{0D3C3C55-290B-4D7F-8DAE-78D36E715C08}" destId="{DA13F9DA-F6FB-4D9E-B8BB-6E2E4106630D}" srcOrd="0" destOrd="0" presId="urn:microsoft.com/office/officeart/2005/8/layout/chevron2"/>
    <dgm:cxn modelId="{EB7B5DB6-4053-4C18-A596-74EC11ECF423}" type="presParOf" srcId="{0D3C3C55-290B-4D7F-8DAE-78D36E715C08}" destId="{83EEF7DE-4BEF-421D-A71B-C4C3DE90C4D1}" srcOrd="1" destOrd="0" presId="urn:microsoft.com/office/officeart/2005/8/layout/chevron2"/>
    <dgm:cxn modelId="{B212AB0F-256E-4A0D-A7A9-C4C14A6B4BB1}" type="presParOf" srcId="{C841DD09-2166-48C4-877E-4F9B956047CB}" destId="{0D3A326B-DB06-4EBC-8068-AA1FFC86F69D}" srcOrd="13" destOrd="0" presId="urn:microsoft.com/office/officeart/2005/8/layout/chevron2"/>
    <dgm:cxn modelId="{C1427B5D-BE13-48A2-AF92-439FD96EF4C7}" type="presParOf" srcId="{C841DD09-2166-48C4-877E-4F9B956047CB}" destId="{57207AFD-9759-46CC-8FFA-F03645EC042D}" srcOrd="14" destOrd="0" presId="urn:microsoft.com/office/officeart/2005/8/layout/chevron2"/>
    <dgm:cxn modelId="{0AB26807-172B-4971-A343-9AF726089785}" type="presParOf" srcId="{57207AFD-9759-46CC-8FFA-F03645EC042D}" destId="{9F500B84-F66F-48E5-9329-0A972127F803}" srcOrd="0" destOrd="0" presId="urn:microsoft.com/office/officeart/2005/8/layout/chevron2"/>
    <dgm:cxn modelId="{721D5A25-D21A-493A-BD8A-C45CFEFAFED0}" type="presParOf" srcId="{57207AFD-9759-46CC-8FFA-F03645EC042D}" destId="{4AFE21BF-1E9A-4BBA-A1FC-F3FD0D0209D7}" srcOrd="1" destOrd="0" presId="urn:microsoft.com/office/officeart/2005/8/layout/chevron2"/>
    <dgm:cxn modelId="{B6983BA1-0931-4771-AF72-21C28D80F372}" type="presParOf" srcId="{C841DD09-2166-48C4-877E-4F9B956047CB}" destId="{14E06BBF-ABFA-4A9D-9EE0-2AC1BCA49490}" srcOrd="15" destOrd="0" presId="urn:microsoft.com/office/officeart/2005/8/layout/chevron2"/>
    <dgm:cxn modelId="{19336EDA-EA5A-43AC-A891-1C0A2842AF4B}" type="presParOf" srcId="{C841DD09-2166-48C4-877E-4F9B956047CB}" destId="{89D4C257-BA53-4C36-9545-540E2BFD2F63}" srcOrd="16" destOrd="0" presId="urn:microsoft.com/office/officeart/2005/8/layout/chevron2"/>
    <dgm:cxn modelId="{3E2063AE-DCEA-4F62-AF74-FA914B5B81B4}" type="presParOf" srcId="{89D4C257-BA53-4C36-9545-540E2BFD2F63}" destId="{30C16F63-EEC2-442D-AD7F-C7AE8A228345}" srcOrd="0" destOrd="0" presId="urn:microsoft.com/office/officeart/2005/8/layout/chevron2"/>
    <dgm:cxn modelId="{8D85C372-730A-45FD-98F1-250C1C7E0517}" type="presParOf" srcId="{89D4C257-BA53-4C36-9545-540E2BFD2F63}" destId="{4DA053B6-E55A-4BB3-8C1F-CF712DA06C14}" srcOrd="1" destOrd="0" presId="urn:microsoft.com/office/officeart/2005/8/layout/chevron2"/>
    <dgm:cxn modelId="{9CC45838-E952-436D-B5A9-D264E94014AC}" type="presParOf" srcId="{C841DD09-2166-48C4-877E-4F9B956047CB}" destId="{536A867E-2FE5-4EE4-B968-6FE6DC8A7569}" srcOrd="17" destOrd="0" presId="urn:microsoft.com/office/officeart/2005/8/layout/chevron2"/>
    <dgm:cxn modelId="{E1B5228C-52D0-4394-B58D-AAF50D3FB94E}" type="presParOf" srcId="{C841DD09-2166-48C4-877E-4F9B956047CB}" destId="{88EE11FE-BFD8-46D6-8BEC-F0BC741CCBBE}" srcOrd="18" destOrd="0" presId="urn:microsoft.com/office/officeart/2005/8/layout/chevron2"/>
    <dgm:cxn modelId="{3CB70E54-4F19-43AC-8AB8-AA9162EE5D9D}" type="presParOf" srcId="{88EE11FE-BFD8-46D6-8BEC-F0BC741CCBBE}" destId="{320F35DC-05B7-4835-A3F7-E096ED6AB7C4}" srcOrd="0" destOrd="0" presId="urn:microsoft.com/office/officeart/2005/8/layout/chevron2"/>
    <dgm:cxn modelId="{E7985272-0DF3-4082-B75C-E70B611D94BD}" type="presParOf" srcId="{88EE11FE-BFD8-46D6-8BEC-F0BC741CCBBE}" destId="{9551BFC5-4362-4613-B309-BC8AE79F92B1}" srcOrd="1" destOrd="0" presId="urn:microsoft.com/office/officeart/2005/8/layout/chevron2"/>
    <dgm:cxn modelId="{F65D6CEF-995C-4911-B9C2-0861CF54DEC6}" type="presParOf" srcId="{C841DD09-2166-48C4-877E-4F9B956047CB}" destId="{370CAF48-59CF-47B7-98DD-9BC3DE51ED8E}" srcOrd="19" destOrd="0" presId="urn:microsoft.com/office/officeart/2005/8/layout/chevron2"/>
    <dgm:cxn modelId="{943A3CFB-EF24-4243-B35C-9505C270C86F}" type="presParOf" srcId="{C841DD09-2166-48C4-877E-4F9B956047CB}" destId="{D7311EA3-391B-44AF-AB93-0BF997511835}" srcOrd="20" destOrd="0" presId="urn:microsoft.com/office/officeart/2005/8/layout/chevron2"/>
    <dgm:cxn modelId="{251AAA6C-4235-4B4F-8A94-F266174FA14B}" type="presParOf" srcId="{D7311EA3-391B-44AF-AB93-0BF997511835}" destId="{1216831A-B618-4FB4-A7C1-059BC19B1627}" srcOrd="0" destOrd="0" presId="urn:microsoft.com/office/officeart/2005/8/layout/chevron2"/>
    <dgm:cxn modelId="{F2E35883-8ED9-4062-83E4-3930F1DB6B20}" type="presParOf" srcId="{D7311EA3-391B-44AF-AB93-0BF997511835}" destId="{94F001BB-9DE7-4927-9191-F5FB51920A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3AA472-6BCF-4BBF-AE0C-DDDB1AB3E989}" type="doc">
      <dgm:prSet loTypeId="urn:microsoft.com/office/officeart/2005/8/layout/vList4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AD2147E-9B5E-46B3-B880-D3AD815A48E5}">
      <dgm:prSet phldrT="[Текст]"/>
      <dgm:spPr/>
      <dgm:t>
        <a:bodyPr/>
        <a:lstStyle/>
        <a:p>
          <a:r>
            <a:rPr lang="ru-RU" dirty="0" smtClean="0"/>
            <a:t>Создание условий для деятельности народных дружин:</a:t>
          </a:r>
          <a:endParaRPr lang="ru-RU" dirty="0"/>
        </a:p>
      </dgm:t>
    </dgm:pt>
    <dgm:pt modelId="{AD2087BA-343C-4549-A355-3BA369CFED12}" type="parTrans" cxnId="{4DA8954D-B41C-40E4-8E0C-44003A5520DA}">
      <dgm:prSet/>
      <dgm:spPr/>
      <dgm:t>
        <a:bodyPr/>
        <a:lstStyle/>
        <a:p>
          <a:endParaRPr lang="ru-RU"/>
        </a:p>
      </dgm:t>
    </dgm:pt>
    <dgm:pt modelId="{6F1B648A-DCDA-4E5B-A546-C90FF0E8FA85}" type="sibTrans" cxnId="{4DA8954D-B41C-40E4-8E0C-44003A5520DA}">
      <dgm:prSet/>
      <dgm:spPr/>
      <dgm:t>
        <a:bodyPr/>
        <a:lstStyle/>
        <a:p>
          <a:endParaRPr lang="ru-RU"/>
        </a:p>
      </dgm:t>
    </dgm:pt>
    <dgm:pt modelId="{DCBC21D2-0121-46AB-BB26-7704D31AB3BC}">
      <dgm:prSet phldrT="[Текст]"/>
      <dgm:spPr/>
      <dgm:t>
        <a:bodyPr/>
        <a:lstStyle/>
        <a:p>
          <a:r>
            <a:rPr lang="ru-RU" dirty="0" smtClean="0"/>
            <a:t>2016 год – 0,04 млн. рублей</a:t>
          </a:r>
          <a:endParaRPr lang="ru-RU" dirty="0"/>
        </a:p>
      </dgm:t>
    </dgm:pt>
    <dgm:pt modelId="{D26C1E5A-C80E-4AE1-AD48-BBE2174E61FC}" type="parTrans" cxnId="{1D2B2A44-6B13-4B79-A796-BC144BBD5DD7}">
      <dgm:prSet/>
      <dgm:spPr/>
      <dgm:t>
        <a:bodyPr/>
        <a:lstStyle/>
        <a:p>
          <a:endParaRPr lang="ru-RU"/>
        </a:p>
      </dgm:t>
    </dgm:pt>
    <dgm:pt modelId="{0761585D-9F75-4DBE-92CB-6339D11D0758}" type="sibTrans" cxnId="{1D2B2A44-6B13-4B79-A796-BC144BBD5DD7}">
      <dgm:prSet/>
      <dgm:spPr/>
      <dgm:t>
        <a:bodyPr/>
        <a:lstStyle/>
        <a:p>
          <a:endParaRPr lang="ru-RU"/>
        </a:p>
      </dgm:t>
    </dgm:pt>
    <dgm:pt modelId="{E8D98178-7E20-4E29-A6A3-766257D64576}">
      <dgm:prSet phldrT="[Текст]"/>
      <dgm:spPr/>
      <dgm:t>
        <a:bodyPr/>
        <a:lstStyle/>
        <a:p>
          <a:r>
            <a:rPr lang="ru-RU" dirty="0" smtClean="0"/>
            <a:t>2017 год – 0,04 млн. рублей</a:t>
          </a:r>
          <a:endParaRPr lang="ru-RU" dirty="0"/>
        </a:p>
      </dgm:t>
    </dgm:pt>
    <dgm:pt modelId="{E8261BA4-3284-4484-9451-D55320B0F630}" type="parTrans" cxnId="{D53CBD46-A6B0-42DC-9990-906336122886}">
      <dgm:prSet/>
      <dgm:spPr/>
      <dgm:t>
        <a:bodyPr/>
        <a:lstStyle/>
        <a:p>
          <a:endParaRPr lang="ru-RU"/>
        </a:p>
      </dgm:t>
    </dgm:pt>
    <dgm:pt modelId="{183B308F-8913-4E8B-898E-F4B796CD7C3B}" type="sibTrans" cxnId="{D53CBD46-A6B0-42DC-9990-906336122886}">
      <dgm:prSet/>
      <dgm:spPr/>
      <dgm:t>
        <a:bodyPr/>
        <a:lstStyle/>
        <a:p>
          <a:endParaRPr lang="ru-RU"/>
        </a:p>
      </dgm:t>
    </dgm:pt>
    <dgm:pt modelId="{3410CC20-FC03-486D-8492-0DABB7CE3CA8}">
      <dgm:prSet phldrT="[Текст]"/>
      <dgm:spPr/>
      <dgm:t>
        <a:bodyPr/>
        <a:lstStyle/>
        <a:p>
          <a:r>
            <a:rPr lang="ru-RU" dirty="0" smtClean="0"/>
            <a:t>2018 год – 0,04 млн. рублей</a:t>
          </a:r>
          <a:endParaRPr lang="ru-RU" dirty="0"/>
        </a:p>
      </dgm:t>
    </dgm:pt>
    <dgm:pt modelId="{3A4806DD-4AB9-430B-9AB1-C2E1858A4EDC}" type="parTrans" cxnId="{1FE1FEF6-1572-4E11-BA5A-B13B70460759}">
      <dgm:prSet/>
      <dgm:spPr/>
      <dgm:t>
        <a:bodyPr/>
        <a:lstStyle/>
        <a:p>
          <a:endParaRPr lang="ru-RU"/>
        </a:p>
      </dgm:t>
    </dgm:pt>
    <dgm:pt modelId="{DB6A9538-447F-428F-868A-93A8D94B04EB}" type="sibTrans" cxnId="{1FE1FEF6-1572-4E11-BA5A-B13B70460759}">
      <dgm:prSet/>
      <dgm:spPr/>
      <dgm:t>
        <a:bodyPr/>
        <a:lstStyle/>
        <a:p>
          <a:endParaRPr lang="ru-RU"/>
        </a:p>
      </dgm:t>
    </dgm:pt>
    <dgm:pt modelId="{8E9704B7-53C3-48D3-9CF9-CF7A6EFBE8E3}" type="pres">
      <dgm:prSet presAssocID="{A13AA472-6BCF-4BBF-AE0C-DDDB1AB3E98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D3A2F6-1CB0-4FEE-A379-F0E56E6ECA50}" type="pres">
      <dgm:prSet presAssocID="{DAD2147E-9B5E-46B3-B880-D3AD815A48E5}" presName="comp" presStyleCnt="0"/>
      <dgm:spPr/>
    </dgm:pt>
    <dgm:pt modelId="{D92220BD-53EC-4F7B-9329-417C37F67994}" type="pres">
      <dgm:prSet presAssocID="{DAD2147E-9B5E-46B3-B880-D3AD815A48E5}" presName="box" presStyleLbl="node1" presStyleIdx="0" presStyleCnt="1" custLinFactNeighborY="4167"/>
      <dgm:spPr/>
      <dgm:t>
        <a:bodyPr/>
        <a:lstStyle/>
        <a:p>
          <a:endParaRPr lang="ru-RU"/>
        </a:p>
      </dgm:t>
    </dgm:pt>
    <dgm:pt modelId="{C38551D2-4A80-457A-9EFA-C1FD0D3A9AED}" type="pres">
      <dgm:prSet presAssocID="{DAD2147E-9B5E-46B3-B880-D3AD815A48E5}" presName="img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3779300-369D-473F-B891-441B5D6C79FF}" type="pres">
      <dgm:prSet presAssocID="{DAD2147E-9B5E-46B3-B880-D3AD815A48E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AC446A-995C-4B55-AE28-C4FC00784BCE}" type="presOf" srcId="{3410CC20-FC03-486D-8492-0DABB7CE3CA8}" destId="{D92220BD-53EC-4F7B-9329-417C37F67994}" srcOrd="0" destOrd="3" presId="urn:microsoft.com/office/officeart/2005/8/layout/vList4"/>
    <dgm:cxn modelId="{E212AC78-DB9D-4150-BD91-7C108B30FA0A}" type="presOf" srcId="{DAD2147E-9B5E-46B3-B880-D3AD815A48E5}" destId="{D92220BD-53EC-4F7B-9329-417C37F67994}" srcOrd="0" destOrd="0" presId="urn:microsoft.com/office/officeart/2005/8/layout/vList4"/>
    <dgm:cxn modelId="{929AE388-B5C3-4698-9A95-07191659C527}" type="presOf" srcId="{A13AA472-6BCF-4BBF-AE0C-DDDB1AB3E989}" destId="{8E9704B7-53C3-48D3-9CF9-CF7A6EFBE8E3}" srcOrd="0" destOrd="0" presId="urn:microsoft.com/office/officeart/2005/8/layout/vList4"/>
    <dgm:cxn modelId="{D53CBD46-A6B0-42DC-9990-906336122886}" srcId="{DAD2147E-9B5E-46B3-B880-D3AD815A48E5}" destId="{E8D98178-7E20-4E29-A6A3-766257D64576}" srcOrd="1" destOrd="0" parTransId="{E8261BA4-3284-4484-9451-D55320B0F630}" sibTransId="{183B308F-8913-4E8B-898E-F4B796CD7C3B}"/>
    <dgm:cxn modelId="{1FE1FEF6-1572-4E11-BA5A-B13B70460759}" srcId="{DAD2147E-9B5E-46B3-B880-D3AD815A48E5}" destId="{3410CC20-FC03-486D-8492-0DABB7CE3CA8}" srcOrd="2" destOrd="0" parTransId="{3A4806DD-4AB9-430B-9AB1-C2E1858A4EDC}" sibTransId="{DB6A9538-447F-428F-868A-93A8D94B04EB}"/>
    <dgm:cxn modelId="{1D2B2A44-6B13-4B79-A796-BC144BBD5DD7}" srcId="{DAD2147E-9B5E-46B3-B880-D3AD815A48E5}" destId="{DCBC21D2-0121-46AB-BB26-7704D31AB3BC}" srcOrd="0" destOrd="0" parTransId="{D26C1E5A-C80E-4AE1-AD48-BBE2174E61FC}" sibTransId="{0761585D-9F75-4DBE-92CB-6339D11D0758}"/>
    <dgm:cxn modelId="{CA9A3435-2A45-40EF-A642-D976237E85E3}" type="presOf" srcId="{3410CC20-FC03-486D-8492-0DABB7CE3CA8}" destId="{F3779300-369D-473F-B891-441B5D6C79FF}" srcOrd="1" destOrd="3" presId="urn:microsoft.com/office/officeart/2005/8/layout/vList4"/>
    <dgm:cxn modelId="{6BC0DBA5-DD8C-4D47-BC13-4C6E8644E611}" type="presOf" srcId="{DCBC21D2-0121-46AB-BB26-7704D31AB3BC}" destId="{D92220BD-53EC-4F7B-9329-417C37F67994}" srcOrd="0" destOrd="1" presId="urn:microsoft.com/office/officeart/2005/8/layout/vList4"/>
    <dgm:cxn modelId="{79441FB4-BCF7-4BE6-9101-9E627FE2397B}" type="presOf" srcId="{DAD2147E-9B5E-46B3-B880-D3AD815A48E5}" destId="{F3779300-369D-473F-B891-441B5D6C79FF}" srcOrd="1" destOrd="0" presId="urn:microsoft.com/office/officeart/2005/8/layout/vList4"/>
    <dgm:cxn modelId="{50DF6BAE-F4FB-42E6-9D93-9435A8047572}" type="presOf" srcId="{E8D98178-7E20-4E29-A6A3-766257D64576}" destId="{D92220BD-53EC-4F7B-9329-417C37F67994}" srcOrd="0" destOrd="2" presId="urn:microsoft.com/office/officeart/2005/8/layout/vList4"/>
    <dgm:cxn modelId="{EC456B59-22BE-41C4-B05B-37E443E0887A}" type="presOf" srcId="{E8D98178-7E20-4E29-A6A3-766257D64576}" destId="{F3779300-369D-473F-B891-441B5D6C79FF}" srcOrd="1" destOrd="2" presId="urn:microsoft.com/office/officeart/2005/8/layout/vList4"/>
    <dgm:cxn modelId="{4DA8954D-B41C-40E4-8E0C-44003A5520DA}" srcId="{A13AA472-6BCF-4BBF-AE0C-DDDB1AB3E989}" destId="{DAD2147E-9B5E-46B3-B880-D3AD815A48E5}" srcOrd="0" destOrd="0" parTransId="{AD2087BA-343C-4549-A355-3BA369CFED12}" sibTransId="{6F1B648A-DCDA-4E5B-A546-C90FF0E8FA85}"/>
    <dgm:cxn modelId="{FDD385E7-8B08-4A4B-8E7F-234107142EA4}" type="presOf" srcId="{DCBC21D2-0121-46AB-BB26-7704D31AB3BC}" destId="{F3779300-369D-473F-B891-441B5D6C79FF}" srcOrd="1" destOrd="1" presId="urn:microsoft.com/office/officeart/2005/8/layout/vList4"/>
    <dgm:cxn modelId="{EA50394A-9525-4F46-AB66-40E402C528DD}" type="presParOf" srcId="{8E9704B7-53C3-48D3-9CF9-CF7A6EFBE8E3}" destId="{4ED3A2F6-1CB0-4FEE-A379-F0E56E6ECA50}" srcOrd="0" destOrd="0" presId="urn:microsoft.com/office/officeart/2005/8/layout/vList4"/>
    <dgm:cxn modelId="{5907D288-7705-4B9C-9C06-5B836B33BC23}" type="presParOf" srcId="{4ED3A2F6-1CB0-4FEE-A379-F0E56E6ECA50}" destId="{D92220BD-53EC-4F7B-9329-417C37F67994}" srcOrd="0" destOrd="0" presId="urn:microsoft.com/office/officeart/2005/8/layout/vList4"/>
    <dgm:cxn modelId="{F89E1C3B-4863-4D37-920F-FE5A32DE4BAB}" type="presParOf" srcId="{4ED3A2F6-1CB0-4FEE-A379-F0E56E6ECA50}" destId="{C38551D2-4A80-457A-9EFA-C1FD0D3A9AED}" srcOrd="1" destOrd="0" presId="urn:microsoft.com/office/officeart/2005/8/layout/vList4"/>
    <dgm:cxn modelId="{23445A60-878C-4CE6-8939-88244C2E4BD6}" type="presParOf" srcId="{4ED3A2F6-1CB0-4FEE-A379-F0E56E6ECA50}" destId="{F3779300-369D-473F-B891-441B5D6C79F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B0BFC6-F967-487C-9B45-144944E507F3}" type="doc">
      <dgm:prSet loTypeId="urn:microsoft.com/office/officeart/2005/8/layout/pyramid2" loCatId="pyramid" qsTypeId="urn:microsoft.com/office/officeart/2005/8/quickstyle/3d2" qsCatId="3D" csTypeId="urn:microsoft.com/office/officeart/2005/8/colors/colorful1" csCatId="colorful" phldr="1"/>
      <dgm:spPr/>
    </dgm:pt>
    <dgm:pt modelId="{2A3D3712-9C93-46E0-ABA8-5BCBF2A08E6A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Повышение уровня пожарной безопасности в городском поселении </a:t>
          </a:r>
          <a:r>
            <a:rPr lang="ru-RU" sz="1600" b="0" i="0" u="none" strike="noStrike" dirty="0" err="1" smtClean="0"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2018 год – 1,4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2019 год – 1,2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2020 год – 1,5</a:t>
          </a:r>
        </a:p>
        <a:p>
          <a:pPr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52CE3CA9-D60E-47A3-AC3C-482E742E0BA5}" type="parTrans" cxnId="{7D809996-C591-4E5F-ACA2-B1D36677B27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4519FE27-2226-44CD-9488-BAD66938DBD8}" type="sibTrans" cxnId="{7D809996-C591-4E5F-ACA2-B1D36677B27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A518F192-A641-4742-BE54-FD1A708D8173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57150" prst="relaxedInset"/>
          <a:contourClr>
            <a:schemeClr val="bg1"/>
          </a:contourClr>
        </a:sp3d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50" b="0" i="0" u="none" strike="noStrike" dirty="0" smtClean="0">
            <a:latin typeface="Times New Roman" pitchFamily="18" charset="0"/>
            <a:cs typeface="Times New Roman" pitchFamily="18" charset="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dirty="0" smtClean="0">
              <a:latin typeface="Times New Roman" pitchFamily="18" charset="0"/>
              <a:cs typeface="Times New Roman" pitchFamily="18" charset="0"/>
            </a:rPr>
            <a:t>Предупреждение и ликвидация последствий чрезвычайных ситуаций и стихийных бедствий природного и техногенного характера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dirty="0" smtClean="0">
              <a:latin typeface="Times New Roman" pitchFamily="18" charset="0"/>
              <a:cs typeface="Times New Roman" pitchFamily="18" charset="0"/>
            </a:rPr>
            <a:t>2018 год – 0,2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dirty="0" smtClean="0">
              <a:latin typeface="Times New Roman" pitchFamily="18" charset="0"/>
              <a:cs typeface="Times New Roman" pitchFamily="18" charset="0"/>
            </a:rPr>
            <a:t>2019 год – 0,2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dirty="0" smtClean="0">
              <a:latin typeface="Times New Roman" pitchFamily="18" charset="0"/>
              <a:cs typeface="Times New Roman" pitchFamily="18" charset="0"/>
            </a:rPr>
            <a:t> 2020 год – 0,2</a:t>
          </a:r>
        </a:p>
        <a:p>
          <a:pPr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C4A9B8B2-8C6F-41BA-8C91-AA3F9E19A3A6}" type="parTrans" cxnId="{3FCEBA56-139D-4F00-A8B6-C8E95FCA480B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1BAD1E49-6C28-4AF7-8120-D17BB6ABB151}" type="sibTrans" cxnId="{3FCEBA56-139D-4F00-A8B6-C8E95FCA480B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75BC8B3D-38F1-4D1C-A614-9223806582F0}" type="pres">
      <dgm:prSet presAssocID="{31B0BFC6-F967-487C-9B45-144944E507F3}" presName="compositeShape" presStyleCnt="0">
        <dgm:presLayoutVars>
          <dgm:dir/>
          <dgm:resizeHandles/>
        </dgm:presLayoutVars>
      </dgm:prSet>
      <dgm:spPr/>
    </dgm:pt>
    <dgm:pt modelId="{9A45D302-562C-4256-8869-7039C7304A0C}" type="pres">
      <dgm:prSet presAssocID="{31B0BFC6-F967-487C-9B45-144944E507F3}" presName="pyramid" presStyleLbl="node1" presStyleIdx="0" presStyleCnt="1"/>
      <dgm:spPr/>
    </dgm:pt>
    <dgm:pt modelId="{75F70691-00AB-432C-8249-BFD54EBB58AB}" type="pres">
      <dgm:prSet presAssocID="{31B0BFC6-F967-487C-9B45-144944E507F3}" presName="theList" presStyleCnt="0"/>
      <dgm:spPr/>
    </dgm:pt>
    <dgm:pt modelId="{00847DC1-0C1C-4A60-A623-85209EDBF10C}" type="pres">
      <dgm:prSet presAssocID="{2A3D3712-9C93-46E0-ABA8-5BCBF2A08E6A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976FA-BA4F-426E-8C18-1B583DC85854}" type="pres">
      <dgm:prSet presAssocID="{2A3D3712-9C93-46E0-ABA8-5BCBF2A08E6A}" presName="aSpace" presStyleCnt="0"/>
      <dgm:spPr/>
    </dgm:pt>
    <dgm:pt modelId="{9482FDD4-8AC0-4DD6-B227-D4E65FCFBFDC}" type="pres">
      <dgm:prSet presAssocID="{A518F192-A641-4742-BE54-FD1A708D8173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0C4E8-DB67-4C4D-A0D2-1362F571C0E9}" type="pres">
      <dgm:prSet presAssocID="{A518F192-A641-4742-BE54-FD1A708D8173}" presName="aSpace" presStyleCnt="0"/>
      <dgm:spPr/>
    </dgm:pt>
  </dgm:ptLst>
  <dgm:cxnLst>
    <dgm:cxn modelId="{25860EC1-8641-41AE-AB6E-2E6973C630E0}" type="presOf" srcId="{2A3D3712-9C93-46E0-ABA8-5BCBF2A08E6A}" destId="{00847DC1-0C1C-4A60-A623-85209EDBF10C}" srcOrd="0" destOrd="0" presId="urn:microsoft.com/office/officeart/2005/8/layout/pyramid2"/>
    <dgm:cxn modelId="{7D809996-C591-4E5F-ACA2-B1D36677B279}" srcId="{31B0BFC6-F967-487C-9B45-144944E507F3}" destId="{2A3D3712-9C93-46E0-ABA8-5BCBF2A08E6A}" srcOrd="0" destOrd="0" parTransId="{52CE3CA9-D60E-47A3-AC3C-482E742E0BA5}" sibTransId="{4519FE27-2226-44CD-9488-BAD66938DBD8}"/>
    <dgm:cxn modelId="{C4128B35-CFA3-4782-95CA-1C4F7B295E20}" type="presOf" srcId="{31B0BFC6-F967-487C-9B45-144944E507F3}" destId="{75BC8B3D-38F1-4D1C-A614-9223806582F0}" srcOrd="0" destOrd="0" presId="urn:microsoft.com/office/officeart/2005/8/layout/pyramid2"/>
    <dgm:cxn modelId="{3FCEBA56-139D-4F00-A8B6-C8E95FCA480B}" srcId="{31B0BFC6-F967-487C-9B45-144944E507F3}" destId="{A518F192-A641-4742-BE54-FD1A708D8173}" srcOrd="1" destOrd="0" parTransId="{C4A9B8B2-8C6F-41BA-8C91-AA3F9E19A3A6}" sibTransId="{1BAD1E49-6C28-4AF7-8120-D17BB6ABB151}"/>
    <dgm:cxn modelId="{B55B2586-CC15-41F5-A4B2-F9448731F936}" type="presOf" srcId="{A518F192-A641-4742-BE54-FD1A708D8173}" destId="{9482FDD4-8AC0-4DD6-B227-D4E65FCFBFDC}" srcOrd="0" destOrd="0" presId="urn:microsoft.com/office/officeart/2005/8/layout/pyramid2"/>
    <dgm:cxn modelId="{DC4E9131-FD0C-4FA8-A06A-70DB13FA4833}" type="presParOf" srcId="{75BC8B3D-38F1-4D1C-A614-9223806582F0}" destId="{9A45D302-562C-4256-8869-7039C7304A0C}" srcOrd="0" destOrd="0" presId="urn:microsoft.com/office/officeart/2005/8/layout/pyramid2"/>
    <dgm:cxn modelId="{0044C0C9-AA14-41D3-9D05-3C08AD5E0C75}" type="presParOf" srcId="{75BC8B3D-38F1-4D1C-A614-9223806582F0}" destId="{75F70691-00AB-432C-8249-BFD54EBB58AB}" srcOrd="1" destOrd="0" presId="urn:microsoft.com/office/officeart/2005/8/layout/pyramid2"/>
    <dgm:cxn modelId="{B725F018-4E20-49DE-90F6-6944CB434044}" type="presParOf" srcId="{75F70691-00AB-432C-8249-BFD54EBB58AB}" destId="{00847DC1-0C1C-4A60-A623-85209EDBF10C}" srcOrd="0" destOrd="0" presId="urn:microsoft.com/office/officeart/2005/8/layout/pyramid2"/>
    <dgm:cxn modelId="{96F2B431-9C43-411E-B4FB-C72927C4AA3E}" type="presParOf" srcId="{75F70691-00AB-432C-8249-BFD54EBB58AB}" destId="{5E7976FA-BA4F-426E-8C18-1B583DC85854}" srcOrd="1" destOrd="0" presId="urn:microsoft.com/office/officeart/2005/8/layout/pyramid2"/>
    <dgm:cxn modelId="{D518BDB8-EA2E-41EA-87E4-30771DB137DE}" type="presParOf" srcId="{75F70691-00AB-432C-8249-BFD54EBB58AB}" destId="{9482FDD4-8AC0-4DD6-B227-D4E65FCFBFDC}" srcOrd="2" destOrd="0" presId="urn:microsoft.com/office/officeart/2005/8/layout/pyramid2"/>
    <dgm:cxn modelId="{E892E0F0-DBD8-4CEF-83EE-4A3B0BF9B88B}" type="presParOf" srcId="{75F70691-00AB-432C-8249-BFD54EBB58AB}" destId="{5070C4E8-DB67-4C4D-A0D2-1362F571C0E9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BE5E30-0CAC-422C-91BD-3DDFF2666F85}" type="doc">
      <dgm:prSet loTypeId="urn:microsoft.com/office/officeart/2005/8/layout/h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DE2A147-90D4-49E1-8ED5-B3B4674E262E}">
      <dgm:prSet phldrT="[Текст]"/>
      <dgm:spPr/>
      <dgm:t>
        <a:bodyPr/>
        <a:lstStyle/>
        <a:p>
          <a:r>
            <a:rPr lang="ru-RU" dirty="0" smtClean="0"/>
            <a:t>Целевые показатели:</a:t>
          </a:r>
          <a:endParaRPr lang="ru-RU" dirty="0"/>
        </a:p>
      </dgm:t>
    </dgm:pt>
    <dgm:pt modelId="{E86134A3-45D0-4BAF-B568-D9F58051BF19}" type="parTrans" cxnId="{7A38743C-9A6C-4437-9A88-A92E614ED60F}">
      <dgm:prSet/>
      <dgm:spPr/>
      <dgm:t>
        <a:bodyPr/>
        <a:lstStyle/>
        <a:p>
          <a:endParaRPr lang="ru-RU"/>
        </a:p>
      </dgm:t>
    </dgm:pt>
    <dgm:pt modelId="{80550CBF-BE12-409A-AFE8-E5FEBCFD88D0}" type="sibTrans" cxnId="{7A38743C-9A6C-4437-9A88-A92E614ED60F}">
      <dgm:prSet/>
      <dgm:spPr/>
      <dgm:t>
        <a:bodyPr/>
        <a:lstStyle/>
        <a:p>
          <a:endParaRPr lang="ru-RU"/>
        </a:p>
      </dgm:t>
    </dgm:pt>
    <dgm:pt modelId="{53F2FC96-918E-47FA-A516-98B5416B877A}">
      <dgm:prSet phldrT="[Текст]"/>
      <dgm:spPr/>
      <dgm:t>
        <a:bodyPr/>
        <a:lstStyle/>
        <a:p>
          <a:pPr algn="just"/>
          <a:r>
            <a:rPr lang="ru-RU" dirty="0" smtClean="0"/>
            <a:t>Количество юридических лиц, индивидуальных предпринимателей осуществляющих деятельность в сфере хлебопечения, единиц.</a:t>
          </a:r>
          <a:endParaRPr lang="ru-RU" dirty="0"/>
        </a:p>
      </dgm:t>
    </dgm:pt>
    <dgm:pt modelId="{6AE9C2BF-B25F-4DE0-B669-BB3FE8B7F17C}" type="parTrans" cxnId="{1A180C9D-05DF-4C4D-8DB0-E8DB6008F4B2}">
      <dgm:prSet/>
      <dgm:spPr/>
      <dgm:t>
        <a:bodyPr/>
        <a:lstStyle/>
        <a:p>
          <a:endParaRPr lang="ru-RU"/>
        </a:p>
      </dgm:t>
    </dgm:pt>
    <dgm:pt modelId="{F2F85CEE-1EFA-4667-84EF-6FBE91017245}" type="sibTrans" cxnId="{1A180C9D-05DF-4C4D-8DB0-E8DB6008F4B2}">
      <dgm:prSet/>
      <dgm:spPr/>
      <dgm:t>
        <a:bodyPr/>
        <a:lstStyle/>
        <a:p>
          <a:endParaRPr lang="ru-RU"/>
        </a:p>
      </dgm:t>
    </dgm:pt>
    <dgm:pt modelId="{326869C3-B1D2-4F4F-A0CE-6E0F0F78F6B9}">
      <dgm:prSet/>
      <dgm:spPr/>
      <dgm:t>
        <a:bodyPr/>
        <a:lstStyle/>
        <a:p>
          <a:r>
            <a:rPr lang="ru-RU" dirty="0" smtClean="0"/>
            <a:t>Обеспеченность населения </a:t>
          </a:r>
          <a:r>
            <a:rPr lang="ru-RU" dirty="0" err="1" smtClean="0"/>
            <a:t>пгт</a:t>
          </a:r>
          <a:r>
            <a:rPr lang="ru-RU" dirty="0" smtClean="0"/>
            <a:t>. </a:t>
          </a:r>
          <a:r>
            <a:rPr lang="ru-RU" dirty="0" err="1" smtClean="0"/>
            <a:t>Берёзово</a:t>
          </a:r>
          <a:r>
            <a:rPr lang="ru-RU" dirty="0" smtClean="0"/>
            <a:t> площадью торговых объектов местного значения, единиц.</a:t>
          </a:r>
          <a:endParaRPr lang="ru-RU" dirty="0"/>
        </a:p>
      </dgm:t>
    </dgm:pt>
    <dgm:pt modelId="{9163BC53-4B79-493E-B80A-41458EEF059D}" type="parTrans" cxnId="{F0A38B58-3F64-48B5-86B9-216A9EC32086}">
      <dgm:prSet/>
      <dgm:spPr/>
      <dgm:t>
        <a:bodyPr/>
        <a:lstStyle/>
        <a:p>
          <a:endParaRPr lang="ru-RU"/>
        </a:p>
      </dgm:t>
    </dgm:pt>
    <dgm:pt modelId="{037367F6-6D67-4B8A-B1AC-56A9D5F72D55}" type="sibTrans" cxnId="{F0A38B58-3F64-48B5-86B9-216A9EC32086}">
      <dgm:prSet/>
      <dgm:spPr/>
      <dgm:t>
        <a:bodyPr/>
        <a:lstStyle/>
        <a:p>
          <a:endParaRPr lang="ru-RU"/>
        </a:p>
      </dgm:t>
    </dgm:pt>
    <dgm:pt modelId="{D3F28D76-5FBB-438C-BEC3-A536BEECA4B9}">
      <dgm:prSet/>
      <dgm:spPr/>
      <dgm:t>
        <a:bodyPr/>
        <a:lstStyle/>
        <a:p>
          <a:r>
            <a:rPr lang="ru-RU" dirty="0" smtClean="0"/>
            <a:t>3. Доля мест в Схеме размещения нестационарных торговых объектов, предоставленных субъектам малого и среднего предпринимательства, %.</a:t>
          </a:r>
          <a:endParaRPr lang="ru-RU" dirty="0"/>
        </a:p>
      </dgm:t>
    </dgm:pt>
    <dgm:pt modelId="{79EF7BF6-95C7-447F-9167-D5CE79ECC3D1}" type="parTrans" cxnId="{7D3C0704-C0ED-4F75-B30A-F1103EA74EFF}">
      <dgm:prSet/>
      <dgm:spPr/>
      <dgm:t>
        <a:bodyPr/>
        <a:lstStyle/>
        <a:p>
          <a:endParaRPr lang="ru-RU"/>
        </a:p>
      </dgm:t>
    </dgm:pt>
    <dgm:pt modelId="{9FADCA75-F343-4A07-9267-7A8B91431BFA}" type="sibTrans" cxnId="{7D3C0704-C0ED-4F75-B30A-F1103EA74EFF}">
      <dgm:prSet/>
      <dgm:spPr/>
      <dgm:t>
        <a:bodyPr/>
        <a:lstStyle/>
        <a:p>
          <a:endParaRPr lang="ru-RU"/>
        </a:p>
      </dgm:t>
    </dgm:pt>
    <dgm:pt modelId="{E575B1C4-2183-4975-A770-B11AF99D0E17}" type="pres">
      <dgm:prSet presAssocID="{E9BE5E30-0CAC-422C-91BD-3DDFF2666F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4C9260-CE91-4B27-8A24-6FADFB84C11B}" type="pres">
      <dgm:prSet presAssocID="{2DE2A147-90D4-49E1-8ED5-B3B4674E262E}" presName="composite" presStyleCnt="0"/>
      <dgm:spPr/>
    </dgm:pt>
    <dgm:pt modelId="{39E76EBC-1574-47F4-AEE5-29D73A0E6E41}" type="pres">
      <dgm:prSet presAssocID="{2DE2A147-90D4-49E1-8ED5-B3B4674E262E}" presName="parTx" presStyleLbl="alignNode1" presStyleIdx="0" presStyleCnt="1" custLinFactNeighborY="17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C664B-0588-4B80-B77F-DAA228B09185}" type="pres">
      <dgm:prSet presAssocID="{2DE2A147-90D4-49E1-8ED5-B3B4674E262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3C0704-C0ED-4F75-B30A-F1103EA74EFF}" srcId="{2DE2A147-90D4-49E1-8ED5-B3B4674E262E}" destId="{D3F28D76-5FBB-438C-BEC3-A536BEECA4B9}" srcOrd="2" destOrd="0" parTransId="{79EF7BF6-95C7-447F-9167-D5CE79ECC3D1}" sibTransId="{9FADCA75-F343-4A07-9267-7A8B91431BFA}"/>
    <dgm:cxn modelId="{1A180C9D-05DF-4C4D-8DB0-E8DB6008F4B2}" srcId="{2DE2A147-90D4-49E1-8ED5-B3B4674E262E}" destId="{53F2FC96-918E-47FA-A516-98B5416B877A}" srcOrd="0" destOrd="0" parTransId="{6AE9C2BF-B25F-4DE0-B669-BB3FE8B7F17C}" sibTransId="{F2F85CEE-1EFA-4667-84EF-6FBE91017245}"/>
    <dgm:cxn modelId="{DEB82B32-C776-4B0C-9170-A0FE75927786}" type="presOf" srcId="{53F2FC96-918E-47FA-A516-98B5416B877A}" destId="{D9EC664B-0588-4B80-B77F-DAA228B09185}" srcOrd="0" destOrd="0" presId="urn:microsoft.com/office/officeart/2005/8/layout/hList1"/>
    <dgm:cxn modelId="{BBDEFA09-C110-456D-9A3C-AD6F4E133D4E}" type="presOf" srcId="{D3F28D76-5FBB-438C-BEC3-A536BEECA4B9}" destId="{D9EC664B-0588-4B80-B77F-DAA228B09185}" srcOrd="0" destOrd="2" presId="urn:microsoft.com/office/officeart/2005/8/layout/hList1"/>
    <dgm:cxn modelId="{9E85F545-CFA0-4794-911C-3273C5833665}" type="presOf" srcId="{2DE2A147-90D4-49E1-8ED5-B3B4674E262E}" destId="{39E76EBC-1574-47F4-AEE5-29D73A0E6E41}" srcOrd="0" destOrd="0" presId="urn:microsoft.com/office/officeart/2005/8/layout/hList1"/>
    <dgm:cxn modelId="{F0A38B58-3F64-48B5-86B9-216A9EC32086}" srcId="{2DE2A147-90D4-49E1-8ED5-B3B4674E262E}" destId="{326869C3-B1D2-4F4F-A0CE-6E0F0F78F6B9}" srcOrd="1" destOrd="0" parTransId="{9163BC53-4B79-493E-B80A-41458EEF059D}" sibTransId="{037367F6-6D67-4B8A-B1AC-56A9D5F72D55}"/>
    <dgm:cxn modelId="{697656A1-B338-495E-86C6-A2E8F9FF43FE}" type="presOf" srcId="{E9BE5E30-0CAC-422C-91BD-3DDFF2666F85}" destId="{E575B1C4-2183-4975-A770-B11AF99D0E17}" srcOrd="0" destOrd="0" presId="urn:microsoft.com/office/officeart/2005/8/layout/hList1"/>
    <dgm:cxn modelId="{C53E28E8-76B5-4A6B-BD49-FA7F9CFB7F30}" type="presOf" srcId="{326869C3-B1D2-4F4F-A0CE-6E0F0F78F6B9}" destId="{D9EC664B-0588-4B80-B77F-DAA228B09185}" srcOrd="0" destOrd="1" presId="urn:microsoft.com/office/officeart/2005/8/layout/hList1"/>
    <dgm:cxn modelId="{7A38743C-9A6C-4437-9A88-A92E614ED60F}" srcId="{E9BE5E30-0CAC-422C-91BD-3DDFF2666F85}" destId="{2DE2A147-90D4-49E1-8ED5-B3B4674E262E}" srcOrd="0" destOrd="0" parTransId="{E86134A3-45D0-4BAF-B568-D9F58051BF19}" sibTransId="{80550CBF-BE12-409A-AFE8-E5FEBCFD88D0}"/>
    <dgm:cxn modelId="{6943F9AC-5F7A-40AD-8206-4D2B9CF6D17A}" type="presParOf" srcId="{E575B1C4-2183-4975-A770-B11AF99D0E17}" destId="{DB4C9260-CE91-4B27-8A24-6FADFB84C11B}" srcOrd="0" destOrd="0" presId="urn:microsoft.com/office/officeart/2005/8/layout/hList1"/>
    <dgm:cxn modelId="{8FCB7399-8B90-4E5A-A106-C531DA54F489}" type="presParOf" srcId="{DB4C9260-CE91-4B27-8A24-6FADFB84C11B}" destId="{39E76EBC-1574-47F4-AEE5-29D73A0E6E41}" srcOrd="0" destOrd="0" presId="urn:microsoft.com/office/officeart/2005/8/layout/hList1"/>
    <dgm:cxn modelId="{E9DD0F6F-6977-4116-9EB4-F3640BA4B20A}" type="presParOf" srcId="{DB4C9260-CE91-4B27-8A24-6FADFB84C11B}" destId="{D9EC664B-0588-4B80-B77F-DAA228B0918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0EA8DA-6C4A-4B5E-BBCA-1D04F95B0A86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332ECC-D976-49F7-82D1-DA8D40C3D47F}">
      <dgm:prSet phldrT="[Текст]" custT="1"/>
      <dgm:spPr/>
      <dgm:t>
        <a:bodyPr/>
        <a:lstStyle/>
        <a:p>
          <a:r>
            <a:rPr lang="ru-RU" sz="2200" dirty="0" smtClean="0"/>
            <a:t>2018 год </a:t>
          </a:r>
        </a:p>
        <a:p>
          <a:r>
            <a:rPr lang="ru-RU" sz="2200" dirty="0" smtClean="0"/>
            <a:t>– 0,5</a:t>
          </a:r>
          <a:endParaRPr lang="ru-RU" sz="2200" dirty="0"/>
        </a:p>
      </dgm:t>
    </dgm:pt>
    <dgm:pt modelId="{CF883EBA-EC54-4596-A407-35DE9B631AD2}" type="parTrans" cxnId="{598D308F-0858-41EE-9ACD-E65E570471F9}">
      <dgm:prSet/>
      <dgm:spPr/>
      <dgm:t>
        <a:bodyPr/>
        <a:lstStyle/>
        <a:p>
          <a:endParaRPr lang="ru-RU" sz="2200"/>
        </a:p>
      </dgm:t>
    </dgm:pt>
    <dgm:pt modelId="{575FD4F8-57FA-4EEA-A080-AD422A82CC13}" type="sibTrans" cxnId="{598D308F-0858-41EE-9ACD-E65E570471F9}">
      <dgm:prSet/>
      <dgm:spPr/>
      <dgm:t>
        <a:bodyPr/>
        <a:lstStyle/>
        <a:p>
          <a:endParaRPr lang="ru-RU" sz="2200"/>
        </a:p>
      </dgm:t>
    </dgm:pt>
    <dgm:pt modelId="{8689DC36-690B-4BAE-ABF0-8F075CCA6B66}">
      <dgm:prSet phldrT="[Текст]" custT="1"/>
      <dgm:spPr/>
      <dgm:t>
        <a:bodyPr/>
        <a:lstStyle/>
        <a:p>
          <a:r>
            <a:rPr lang="ru-RU" sz="2200" dirty="0" smtClean="0"/>
            <a:t>2019 год</a:t>
          </a:r>
        </a:p>
        <a:p>
          <a:r>
            <a:rPr lang="ru-RU" sz="2200" dirty="0" smtClean="0"/>
            <a:t> – 0,5</a:t>
          </a:r>
          <a:endParaRPr lang="ru-RU" sz="2200" dirty="0"/>
        </a:p>
      </dgm:t>
    </dgm:pt>
    <dgm:pt modelId="{C89FC1AE-AF9A-42FC-9B38-79BCBA21169D}" type="parTrans" cxnId="{7C908A3C-8983-49B7-8723-979F766BEFEB}">
      <dgm:prSet/>
      <dgm:spPr/>
      <dgm:t>
        <a:bodyPr/>
        <a:lstStyle/>
        <a:p>
          <a:endParaRPr lang="ru-RU" sz="2200"/>
        </a:p>
      </dgm:t>
    </dgm:pt>
    <dgm:pt modelId="{982E12A1-9B31-4AC8-A92B-47F4821B463F}" type="sibTrans" cxnId="{7C908A3C-8983-49B7-8723-979F766BEFEB}">
      <dgm:prSet/>
      <dgm:spPr/>
      <dgm:t>
        <a:bodyPr/>
        <a:lstStyle/>
        <a:p>
          <a:endParaRPr lang="ru-RU" sz="2200"/>
        </a:p>
      </dgm:t>
    </dgm:pt>
    <dgm:pt modelId="{A5C8C78F-A38D-44AB-9B66-0D79553F883D}">
      <dgm:prSet phldrT="[Текст]" custT="1"/>
      <dgm:spPr/>
      <dgm:t>
        <a:bodyPr/>
        <a:lstStyle/>
        <a:p>
          <a:r>
            <a:rPr lang="ru-RU" sz="2200" dirty="0" smtClean="0"/>
            <a:t>2020 год </a:t>
          </a:r>
        </a:p>
        <a:p>
          <a:r>
            <a:rPr lang="ru-RU" sz="2200" dirty="0" smtClean="0"/>
            <a:t>– 0,5</a:t>
          </a:r>
          <a:endParaRPr lang="ru-RU" sz="2200" dirty="0"/>
        </a:p>
      </dgm:t>
    </dgm:pt>
    <dgm:pt modelId="{C79F3558-C568-4FB1-AB86-9D3A6EDD6C5C}" type="parTrans" cxnId="{25EB4F71-6249-4D55-AA0F-7921131EABC9}">
      <dgm:prSet/>
      <dgm:spPr/>
      <dgm:t>
        <a:bodyPr/>
        <a:lstStyle/>
        <a:p>
          <a:endParaRPr lang="ru-RU" sz="2200"/>
        </a:p>
      </dgm:t>
    </dgm:pt>
    <dgm:pt modelId="{78B22A6C-0F59-4823-9A9E-A8C41231D379}" type="sibTrans" cxnId="{25EB4F71-6249-4D55-AA0F-7921131EABC9}">
      <dgm:prSet/>
      <dgm:spPr/>
      <dgm:t>
        <a:bodyPr/>
        <a:lstStyle/>
        <a:p>
          <a:endParaRPr lang="ru-RU" sz="2200"/>
        </a:p>
      </dgm:t>
    </dgm:pt>
    <dgm:pt modelId="{1469B202-6B0F-4423-80A0-588F994ADC06}" type="pres">
      <dgm:prSet presAssocID="{D40EA8DA-6C4A-4B5E-BBCA-1D04F95B0A8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9D7A90-BEB7-4742-9993-C8AB0A04B947}" type="pres">
      <dgm:prSet presAssocID="{D40EA8DA-6C4A-4B5E-BBCA-1D04F95B0A86}" presName="cycle" presStyleCnt="0"/>
      <dgm:spPr/>
    </dgm:pt>
    <dgm:pt modelId="{685297DB-94A2-47E5-AEA2-87E730D27C52}" type="pres">
      <dgm:prSet presAssocID="{D40EA8DA-6C4A-4B5E-BBCA-1D04F95B0A86}" presName="centerShape" presStyleCnt="0"/>
      <dgm:spPr/>
    </dgm:pt>
    <dgm:pt modelId="{F55D567E-E2EB-41DB-85C0-804D56CCFECA}" type="pres">
      <dgm:prSet presAssocID="{D40EA8DA-6C4A-4B5E-BBCA-1D04F95B0A86}" presName="connSite" presStyleLbl="node1" presStyleIdx="0" presStyleCnt="4"/>
      <dgm:spPr/>
    </dgm:pt>
    <dgm:pt modelId="{5399B21D-A12F-403F-86C1-E627D6E0BA4B}" type="pres">
      <dgm:prSet presAssocID="{D40EA8DA-6C4A-4B5E-BBCA-1D04F95B0A86}" presName="visible" presStyleLbl="node1" presStyleIdx="0" presStyleCnt="4"/>
      <dgm:spPr/>
    </dgm:pt>
    <dgm:pt modelId="{F8C9544E-E340-4895-AF7B-308AB570475B}" type="pres">
      <dgm:prSet presAssocID="{CF883EBA-EC54-4596-A407-35DE9B631AD2}" presName="Name25" presStyleLbl="parChTrans1D1" presStyleIdx="0" presStyleCnt="3"/>
      <dgm:spPr/>
      <dgm:t>
        <a:bodyPr/>
        <a:lstStyle/>
        <a:p>
          <a:endParaRPr lang="ru-RU"/>
        </a:p>
      </dgm:t>
    </dgm:pt>
    <dgm:pt modelId="{4ECD56AC-4CE5-4E72-BD23-47F908C5EBF8}" type="pres">
      <dgm:prSet presAssocID="{4B332ECC-D976-49F7-82D1-DA8D40C3D47F}" presName="node" presStyleCnt="0"/>
      <dgm:spPr/>
    </dgm:pt>
    <dgm:pt modelId="{305D545D-577D-4C5C-A392-748496C57949}" type="pres">
      <dgm:prSet presAssocID="{4B332ECC-D976-49F7-82D1-DA8D40C3D47F}" presName="parentNode" presStyleLbl="node1" presStyleIdx="1" presStyleCnt="4" custScaleX="166633" custLinFactNeighborX="997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4A57F-50AA-4423-9D3F-27D9D1C3C0C1}" type="pres">
      <dgm:prSet presAssocID="{4B332ECC-D976-49F7-82D1-DA8D40C3D47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D4FEAD-60DA-43B7-B00F-6301463E2A07}" type="pres">
      <dgm:prSet presAssocID="{C89FC1AE-AF9A-42FC-9B38-79BCBA21169D}" presName="Name25" presStyleLbl="parChTrans1D1" presStyleIdx="1" presStyleCnt="3"/>
      <dgm:spPr/>
      <dgm:t>
        <a:bodyPr/>
        <a:lstStyle/>
        <a:p>
          <a:endParaRPr lang="ru-RU"/>
        </a:p>
      </dgm:t>
    </dgm:pt>
    <dgm:pt modelId="{25F5A6E8-4374-4D7C-B9C6-D6DC97F2BFC5}" type="pres">
      <dgm:prSet presAssocID="{8689DC36-690B-4BAE-ABF0-8F075CCA6B66}" presName="node" presStyleCnt="0"/>
      <dgm:spPr/>
    </dgm:pt>
    <dgm:pt modelId="{F51966A1-1C4F-4E32-9931-562F56454FEF}" type="pres">
      <dgm:prSet presAssocID="{8689DC36-690B-4BAE-ABF0-8F075CCA6B66}" presName="parentNode" presStyleLbl="node1" presStyleIdx="2" presStyleCnt="4" custScaleX="184185" custLinFactNeighborX="722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19803-B7D2-4235-907F-DA4AE7DFE1D8}" type="pres">
      <dgm:prSet presAssocID="{8689DC36-690B-4BAE-ABF0-8F075CCA6B6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ECC17-6D56-4B7D-A855-06F2307D8467}" type="pres">
      <dgm:prSet presAssocID="{C79F3558-C568-4FB1-AB86-9D3A6EDD6C5C}" presName="Name25" presStyleLbl="parChTrans1D1" presStyleIdx="2" presStyleCnt="3"/>
      <dgm:spPr/>
      <dgm:t>
        <a:bodyPr/>
        <a:lstStyle/>
        <a:p>
          <a:endParaRPr lang="ru-RU"/>
        </a:p>
      </dgm:t>
    </dgm:pt>
    <dgm:pt modelId="{9967763D-553A-4040-9489-950FE7F12C00}" type="pres">
      <dgm:prSet presAssocID="{A5C8C78F-A38D-44AB-9B66-0D79553F883D}" presName="node" presStyleCnt="0"/>
      <dgm:spPr/>
    </dgm:pt>
    <dgm:pt modelId="{907E0D88-010D-4A2A-B661-8DC1EA220E47}" type="pres">
      <dgm:prSet presAssocID="{A5C8C78F-A38D-44AB-9B66-0D79553F883D}" presName="parentNode" presStyleLbl="node1" presStyleIdx="3" presStyleCnt="4" custScaleX="179114" custLinFactX="4878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F5F88-5A2A-4B01-8880-3FE481CDE47C}" type="pres">
      <dgm:prSet presAssocID="{A5C8C78F-A38D-44AB-9B66-0D79553F883D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8D308F-0858-41EE-9ACD-E65E570471F9}" srcId="{D40EA8DA-6C4A-4B5E-BBCA-1D04F95B0A86}" destId="{4B332ECC-D976-49F7-82D1-DA8D40C3D47F}" srcOrd="0" destOrd="0" parTransId="{CF883EBA-EC54-4596-A407-35DE9B631AD2}" sibTransId="{575FD4F8-57FA-4EEA-A080-AD422A82CC13}"/>
    <dgm:cxn modelId="{CC882DC7-8032-4E98-AE05-6BDE4AE225EA}" type="presOf" srcId="{D40EA8DA-6C4A-4B5E-BBCA-1D04F95B0A86}" destId="{1469B202-6B0F-4423-80A0-588F994ADC06}" srcOrd="0" destOrd="0" presId="urn:microsoft.com/office/officeart/2005/8/layout/radial2"/>
    <dgm:cxn modelId="{79A2CD47-6D7B-4615-A55E-84E72C26FB90}" type="presOf" srcId="{A5C8C78F-A38D-44AB-9B66-0D79553F883D}" destId="{907E0D88-010D-4A2A-B661-8DC1EA220E47}" srcOrd="0" destOrd="0" presId="urn:microsoft.com/office/officeart/2005/8/layout/radial2"/>
    <dgm:cxn modelId="{7C908A3C-8983-49B7-8723-979F766BEFEB}" srcId="{D40EA8DA-6C4A-4B5E-BBCA-1D04F95B0A86}" destId="{8689DC36-690B-4BAE-ABF0-8F075CCA6B66}" srcOrd="1" destOrd="0" parTransId="{C89FC1AE-AF9A-42FC-9B38-79BCBA21169D}" sibTransId="{982E12A1-9B31-4AC8-A92B-47F4821B463F}"/>
    <dgm:cxn modelId="{25EB4F71-6249-4D55-AA0F-7921131EABC9}" srcId="{D40EA8DA-6C4A-4B5E-BBCA-1D04F95B0A86}" destId="{A5C8C78F-A38D-44AB-9B66-0D79553F883D}" srcOrd="2" destOrd="0" parTransId="{C79F3558-C568-4FB1-AB86-9D3A6EDD6C5C}" sibTransId="{78B22A6C-0F59-4823-9A9E-A8C41231D379}"/>
    <dgm:cxn modelId="{1E2A0CC1-A334-4DEC-A0FF-F9F8837BA2ED}" type="presOf" srcId="{CF883EBA-EC54-4596-A407-35DE9B631AD2}" destId="{F8C9544E-E340-4895-AF7B-308AB570475B}" srcOrd="0" destOrd="0" presId="urn:microsoft.com/office/officeart/2005/8/layout/radial2"/>
    <dgm:cxn modelId="{58D77F84-4AC6-4CE1-9198-40A457888C6F}" type="presOf" srcId="{C79F3558-C568-4FB1-AB86-9D3A6EDD6C5C}" destId="{9C6ECC17-6D56-4B7D-A855-06F2307D8467}" srcOrd="0" destOrd="0" presId="urn:microsoft.com/office/officeart/2005/8/layout/radial2"/>
    <dgm:cxn modelId="{D22D5104-6FC2-41CD-88DB-B933A2C4D6E6}" type="presOf" srcId="{4B332ECC-D976-49F7-82D1-DA8D40C3D47F}" destId="{305D545D-577D-4C5C-A392-748496C57949}" srcOrd="0" destOrd="0" presId="urn:microsoft.com/office/officeart/2005/8/layout/radial2"/>
    <dgm:cxn modelId="{C0F6FE76-8DD4-4276-A067-B64277BC9D7A}" type="presOf" srcId="{8689DC36-690B-4BAE-ABF0-8F075CCA6B66}" destId="{F51966A1-1C4F-4E32-9931-562F56454FEF}" srcOrd="0" destOrd="0" presId="urn:microsoft.com/office/officeart/2005/8/layout/radial2"/>
    <dgm:cxn modelId="{4BD623F4-9E71-4747-A534-B5A7D75FCC28}" type="presOf" srcId="{C89FC1AE-AF9A-42FC-9B38-79BCBA21169D}" destId="{6CD4FEAD-60DA-43B7-B00F-6301463E2A07}" srcOrd="0" destOrd="0" presId="urn:microsoft.com/office/officeart/2005/8/layout/radial2"/>
    <dgm:cxn modelId="{65ADACCA-0975-43E0-BC60-DA88DC711A6F}" type="presParOf" srcId="{1469B202-6B0F-4423-80A0-588F994ADC06}" destId="{269D7A90-BEB7-4742-9993-C8AB0A04B947}" srcOrd="0" destOrd="0" presId="urn:microsoft.com/office/officeart/2005/8/layout/radial2"/>
    <dgm:cxn modelId="{921A3C26-1EF9-43DB-A917-048361BC454A}" type="presParOf" srcId="{269D7A90-BEB7-4742-9993-C8AB0A04B947}" destId="{685297DB-94A2-47E5-AEA2-87E730D27C52}" srcOrd="0" destOrd="0" presId="urn:microsoft.com/office/officeart/2005/8/layout/radial2"/>
    <dgm:cxn modelId="{89DA1033-A169-4BB4-93C6-BE404C67BDB1}" type="presParOf" srcId="{685297DB-94A2-47E5-AEA2-87E730D27C52}" destId="{F55D567E-E2EB-41DB-85C0-804D56CCFECA}" srcOrd="0" destOrd="0" presId="urn:microsoft.com/office/officeart/2005/8/layout/radial2"/>
    <dgm:cxn modelId="{8FB57B8F-70F6-4A66-9C4B-D6742DB03F49}" type="presParOf" srcId="{685297DB-94A2-47E5-AEA2-87E730D27C52}" destId="{5399B21D-A12F-403F-86C1-E627D6E0BA4B}" srcOrd="1" destOrd="0" presId="urn:microsoft.com/office/officeart/2005/8/layout/radial2"/>
    <dgm:cxn modelId="{CD31F08F-3637-4310-A922-A296CBBEA421}" type="presParOf" srcId="{269D7A90-BEB7-4742-9993-C8AB0A04B947}" destId="{F8C9544E-E340-4895-AF7B-308AB570475B}" srcOrd="1" destOrd="0" presId="urn:microsoft.com/office/officeart/2005/8/layout/radial2"/>
    <dgm:cxn modelId="{15428284-1A9C-47BC-9B36-1CAAF269646E}" type="presParOf" srcId="{269D7A90-BEB7-4742-9993-C8AB0A04B947}" destId="{4ECD56AC-4CE5-4E72-BD23-47F908C5EBF8}" srcOrd="2" destOrd="0" presId="urn:microsoft.com/office/officeart/2005/8/layout/radial2"/>
    <dgm:cxn modelId="{933FD80B-8A55-4D70-AD11-66DF08AE9B71}" type="presParOf" srcId="{4ECD56AC-4CE5-4E72-BD23-47F908C5EBF8}" destId="{305D545D-577D-4C5C-A392-748496C57949}" srcOrd="0" destOrd="0" presId="urn:microsoft.com/office/officeart/2005/8/layout/radial2"/>
    <dgm:cxn modelId="{5595FD0B-4E3C-4361-A599-8C14A246CAA6}" type="presParOf" srcId="{4ECD56AC-4CE5-4E72-BD23-47F908C5EBF8}" destId="{61F4A57F-50AA-4423-9D3F-27D9D1C3C0C1}" srcOrd="1" destOrd="0" presId="urn:microsoft.com/office/officeart/2005/8/layout/radial2"/>
    <dgm:cxn modelId="{7864A784-4483-454F-93D7-948A78EC7BC2}" type="presParOf" srcId="{269D7A90-BEB7-4742-9993-C8AB0A04B947}" destId="{6CD4FEAD-60DA-43B7-B00F-6301463E2A07}" srcOrd="3" destOrd="0" presId="urn:microsoft.com/office/officeart/2005/8/layout/radial2"/>
    <dgm:cxn modelId="{8F836541-626D-45B9-AE4C-68EF67E613B7}" type="presParOf" srcId="{269D7A90-BEB7-4742-9993-C8AB0A04B947}" destId="{25F5A6E8-4374-4D7C-B9C6-D6DC97F2BFC5}" srcOrd="4" destOrd="0" presId="urn:microsoft.com/office/officeart/2005/8/layout/radial2"/>
    <dgm:cxn modelId="{5DFDF7F6-2817-44BB-81A0-850DCD4AA4AA}" type="presParOf" srcId="{25F5A6E8-4374-4D7C-B9C6-D6DC97F2BFC5}" destId="{F51966A1-1C4F-4E32-9931-562F56454FEF}" srcOrd="0" destOrd="0" presId="urn:microsoft.com/office/officeart/2005/8/layout/radial2"/>
    <dgm:cxn modelId="{8462557C-C9BD-4FA5-B661-A019857179CA}" type="presParOf" srcId="{25F5A6E8-4374-4D7C-B9C6-D6DC97F2BFC5}" destId="{2BA19803-B7D2-4235-907F-DA4AE7DFE1D8}" srcOrd="1" destOrd="0" presId="urn:microsoft.com/office/officeart/2005/8/layout/radial2"/>
    <dgm:cxn modelId="{8AE100DD-7CD5-4AD0-BCB1-BB97D3F1B8E0}" type="presParOf" srcId="{269D7A90-BEB7-4742-9993-C8AB0A04B947}" destId="{9C6ECC17-6D56-4B7D-A855-06F2307D8467}" srcOrd="5" destOrd="0" presId="urn:microsoft.com/office/officeart/2005/8/layout/radial2"/>
    <dgm:cxn modelId="{734D4BDF-ED38-4F71-B5F2-C0C273571B71}" type="presParOf" srcId="{269D7A90-BEB7-4742-9993-C8AB0A04B947}" destId="{9967763D-553A-4040-9489-950FE7F12C00}" srcOrd="6" destOrd="0" presId="urn:microsoft.com/office/officeart/2005/8/layout/radial2"/>
    <dgm:cxn modelId="{16BEF8B3-CB72-475E-8DBC-F860A38C171A}" type="presParOf" srcId="{9967763D-553A-4040-9489-950FE7F12C00}" destId="{907E0D88-010D-4A2A-B661-8DC1EA220E47}" srcOrd="0" destOrd="0" presId="urn:microsoft.com/office/officeart/2005/8/layout/radial2"/>
    <dgm:cxn modelId="{1963B4DD-5D31-438C-A50A-2EC3AB66A929}" type="presParOf" srcId="{9967763D-553A-4040-9489-950FE7F12C00}" destId="{E23F5F88-5A2A-4B01-8880-3FE481CDE47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BE5E30-0CAC-422C-91BD-3DDFF2666F85}" type="doc">
      <dgm:prSet loTypeId="urn:microsoft.com/office/officeart/2005/8/layout/p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DE2A147-90D4-49E1-8ED5-B3B4674E262E}">
      <dgm:prSet phldrT="[Текст]"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Целевые показатели: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86134A3-45D0-4BAF-B568-D9F58051BF19}" type="parTrans" cxnId="{7A38743C-9A6C-4437-9A88-A92E614ED60F}">
      <dgm:prSet/>
      <dgm:spPr/>
      <dgm:t>
        <a:bodyPr/>
        <a:lstStyle/>
        <a:p>
          <a:endParaRPr lang="ru-RU"/>
        </a:p>
      </dgm:t>
    </dgm:pt>
    <dgm:pt modelId="{80550CBF-BE12-409A-AFE8-E5FEBCFD88D0}" type="sibTrans" cxnId="{7A38743C-9A6C-4437-9A88-A92E614ED60F}">
      <dgm:prSet/>
      <dgm:spPr/>
      <dgm:t>
        <a:bodyPr/>
        <a:lstStyle/>
        <a:p>
          <a:endParaRPr lang="ru-RU"/>
        </a:p>
      </dgm:t>
    </dgm:pt>
    <dgm:pt modelId="{53F2FC96-918E-47FA-A516-98B5416B877A}">
      <dgm:prSet phldrT="[Текст]"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Увеличение количества внедренных средств организации дорожного движения от 0 до 25 единиц;</a:t>
          </a:r>
          <a:endParaRPr lang="ru-RU" sz="1200" b="0" dirty="0">
            <a:latin typeface="Times New Roman" pitchFamily="18" charset="0"/>
            <a:cs typeface="Times New Roman" pitchFamily="18" charset="0"/>
          </a:endParaRPr>
        </a:p>
      </dgm:t>
    </dgm:pt>
    <dgm:pt modelId="{6AE9C2BF-B25F-4DE0-B669-BB3FE8B7F17C}" type="parTrans" cxnId="{1A180C9D-05DF-4C4D-8DB0-E8DB6008F4B2}">
      <dgm:prSet/>
      <dgm:spPr/>
      <dgm:t>
        <a:bodyPr/>
        <a:lstStyle/>
        <a:p>
          <a:endParaRPr lang="ru-RU"/>
        </a:p>
      </dgm:t>
    </dgm:pt>
    <dgm:pt modelId="{F2F85CEE-1EFA-4667-84EF-6FBE91017245}" type="sibTrans" cxnId="{1A180C9D-05DF-4C4D-8DB0-E8DB6008F4B2}">
      <dgm:prSet/>
      <dgm:spPr/>
      <dgm:t>
        <a:bodyPr/>
        <a:lstStyle/>
        <a:p>
          <a:endParaRPr lang="ru-RU"/>
        </a:p>
      </dgm:t>
    </dgm:pt>
    <dgm:pt modelId="{2F5E02FA-C7F8-47AC-9826-25F821940550}">
      <dgm:prSet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Снижение протяженности автомобильных дорог общего пользования местного значения, несоответствующих нормативным требованиям к транспортно-эксплуатационным показателям от 20,9 до 9,4 километров;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B03BBC9B-9FF0-4B8F-9639-4807FC6468AB}" type="parTrans" cxnId="{97A2FD9D-C875-4A82-BD04-D89E9AC042D7}">
      <dgm:prSet/>
      <dgm:spPr/>
      <dgm:t>
        <a:bodyPr/>
        <a:lstStyle/>
        <a:p>
          <a:endParaRPr lang="ru-RU"/>
        </a:p>
      </dgm:t>
    </dgm:pt>
    <dgm:pt modelId="{64049A51-5F38-4D3D-9FAA-9DCB323867B2}" type="sibTrans" cxnId="{97A2FD9D-C875-4A82-BD04-D89E9AC042D7}">
      <dgm:prSet/>
      <dgm:spPr/>
      <dgm:t>
        <a:bodyPr/>
        <a:lstStyle/>
        <a:p>
          <a:endParaRPr lang="ru-RU"/>
        </a:p>
      </dgm:t>
    </dgm:pt>
    <dgm:pt modelId="{8F5B00FF-2AD4-426B-86DD-CB99D771A1C3}">
      <dgm:prSet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Сокращение числа зарегистрированных дорожно-транспортных происшествий с  67 до 28 единиц;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0EF445EA-FCC2-43AD-A5A6-C6E65C8C616A}" type="parTrans" cxnId="{2175175E-AB72-4D0F-AD67-4C09AF09FC8E}">
      <dgm:prSet/>
      <dgm:spPr/>
      <dgm:t>
        <a:bodyPr/>
        <a:lstStyle/>
        <a:p>
          <a:endParaRPr lang="ru-RU"/>
        </a:p>
      </dgm:t>
    </dgm:pt>
    <dgm:pt modelId="{01F3480F-3B79-4231-A65A-8E7DAB080913}" type="sibTrans" cxnId="{2175175E-AB72-4D0F-AD67-4C09AF09FC8E}">
      <dgm:prSet/>
      <dgm:spPr/>
      <dgm:t>
        <a:bodyPr/>
        <a:lstStyle/>
        <a:p>
          <a:endParaRPr lang="ru-RU"/>
        </a:p>
      </dgm:t>
    </dgm:pt>
    <dgm:pt modelId="{DFEF1E29-692A-4AA5-B88E-865FF7536F7E}">
      <dgm:prSet custT="1"/>
      <dgm:spPr/>
      <dgm:t>
        <a:bodyPr/>
        <a:lstStyle/>
        <a:p>
          <a:pPr marL="0" indent="0" algn="just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Увеличение пассажирооборота с 20088,0 до 22200,0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пассажиро-километров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FC8D2185-4FBA-4A39-BB75-04FC5D0D1F0A}" type="parTrans" cxnId="{2BD07430-2B9E-45A0-9E78-B37A489567B9}">
      <dgm:prSet/>
      <dgm:spPr/>
      <dgm:t>
        <a:bodyPr/>
        <a:lstStyle/>
        <a:p>
          <a:endParaRPr lang="ru-RU"/>
        </a:p>
      </dgm:t>
    </dgm:pt>
    <dgm:pt modelId="{4F4AD9F4-5ACE-4BF0-BF37-E24276AC4EBB}" type="sibTrans" cxnId="{2BD07430-2B9E-45A0-9E78-B37A489567B9}">
      <dgm:prSet/>
      <dgm:spPr/>
      <dgm:t>
        <a:bodyPr/>
        <a:lstStyle/>
        <a:p>
          <a:endParaRPr lang="ru-RU"/>
        </a:p>
      </dgm:t>
    </dgm:pt>
    <dgm:pt modelId="{0DC48202-0134-41D0-8B72-55EFF6E22DF8}" type="pres">
      <dgm:prSet presAssocID="{E9BE5E30-0CAC-422C-91BD-3DDFF2666F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D674F8-E6B2-47EA-AFA9-149924677BF8}" type="pres">
      <dgm:prSet presAssocID="{E9BE5E30-0CAC-422C-91BD-3DDFF2666F85}" presName="bkgdShp" presStyleLbl="alignAccFollowNode1" presStyleIdx="0" presStyleCnt="1"/>
      <dgm:spPr/>
    </dgm:pt>
    <dgm:pt modelId="{56454451-C813-4735-8970-2DD4EBC141E2}" type="pres">
      <dgm:prSet presAssocID="{E9BE5E30-0CAC-422C-91BD-3DDFF2666F85}" presName="linComp" presStyleCnt="0"/>
      <dgm:spPr/>
    </dgm:pt>
    <dgm:pt modelId="{6C3D2B66-E857-46FC-A540-6EB8ED76569C}" type="pres">
      <dgm:prSet presAssocID="{2DE2A147-90D4-49E1-8ED5-B3B4674E262E}" presName="compNode" presStyleCnt="0"/>
      <dgm:spPr/>
    </dgm:pt>
    <dgm:pt modelId="{AF5E9E8C-6C01-4FB9-88C5-6EBE7768A29E}" type="pres">
      <dgm:prSet presAssocID="{2DE2A147-90D4-49E1-8ED5-B3B4674E262E}" presName="node" presStyleLbl="node1" presStyleIdx="0" presStyleCnt="1" custScaleX="106591" custScaleY="111904" custLinFactNeighborX="-856" custLinFactNeighborY="-2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091585-A592-4466-B318-0A3656B23DC6}" type="pres">
      <dgm:prSet presAssocID="{2DE2A147-90D4-49E1-8ED5-B3B4674E262E}" presName="invisiNode" presStyleLbl="node1" presStyleIdx="0" presStyleCnt="1"/>
      <dgm:spPr/>
    </dgm:pt>
    <dgm:pt modelId="{79A37BC2-2B51-4214-A4D7-C2EB674E2C35}" type="pres">
      <dgm:prSet presAssocID="{2DE2A147-90D4-49E1-8ED5-B3B4674E262E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2BD07430-2B9E-45A0-9E78-B37A489567B9}" srcId="{2DE2A147-90D4-49E1-8ED5-B3B4674E262E}" destId="{DFEF1E29-692A-4AA5-B88E-865FF7536F7E}" srcOrd="3" destOrd="0" parTransId="{FC8D2185-4FBA-4A39-BB75-04FC5D0D1F0A}" sibTransId="{4F4AD9F4-5ACE-4BF0-BF37-E24276AC4EBB}"/>
    <dgm:cxn modelId="{E28BD103-36F8-4AFA-B9AB-D1AE42676AAA}" type="presOf" srcId="{2DE2A147-90D4-49E1-8ED5-B3B4674E262E}" destId="{AF5E9E8C-6C01-4FB9-88C5-6EBE7768A29E}" srcOrd="0" destOrd="0" presId="urn:microsoft.com/office/officeart/2005/8/layout/pList2"/>
    <dgm:cxn modelId="{B183F9AF-81B4-4527-B20C-E55B8EB06124}" type="presOf" srcId="{8F5B00FF-2AD4-426B-86DD-CB99D771A1C3}" destId="{AF5E9E8C-6C01-4FB9-88C5-6EBE7768A29E}" srcOrd="0" destOrd="3" presId="urn:microsoft.com/office/officeart/2005/8/layout/pList2"/>
    <dgm:cxn modelId="{C15EB842-EDA4-456E-8CEA-F0FDC06F8195}" type="presOf" srcId="{E9BE5E30-0CAC-422C-91BD-3DDFF2666F85}" destId="{0DC48202-0134-41D0-8B72-55EFF6E22DF8}" srcOrd="0" destOrd="0" presId="urn:microsoft.com/office/officeart/2005/8/layout/pList2"/>
    <dgm:cxn modelId="{1A180C9D-05DF-4C4D-8DB0-E8DB6008F4B2}" srcId="{2DE2A147-90D4-49E1-8ED5-B3B4674E262E}" destId="{53F2FC96-918E-47FA-A516-98B5416B877A}" srcOrd="0" destOrd="0" parTransId="{6AE9C2BF-B25F-4DE0-B669-BB3FE8B7F17C}" sibTransId="{F2F85CEE-1EFA-4667-84EF-6FBE91017245}"/>
    <dgm:cxn modelId="{0A91FFDF-F9C7-4C62-AC81-10937006744D}" type="presOf" srcId="{2F5E02FA-C7F8-47AC-9826-25F821940550}" destId="{AF5E9E8C-6C01-4FB9-88C5-6EBE7768A29E}" srcOrd="0" destOrd="2" presId="urn:microsoft.com/office/officeart/2005/8/layout/pList2"/>
    <dgm:cxn modelId="{083EB504-065E-4B31-95BA-AC8AD63C91CA}" type="presOf" srcId="{DFEF1E29-692A-4AA5-B88E-865FF7536F7E}" destId="{AF5E9E8C-6C01-4FB9-88C5-6EBE7768A29E}" srcOrd="0" destOrd="4" presId="urn:microsoft.com/office/officeart/2005/8/layout/pList2"/>
    <dgm:cxn modelId="{78820011-33E9-4405-AA6C-ADC484A2BFC2}" type="presOf" srcId="{53F2FC96-918E-47FA-A516-98B5416B877A}" destId="{AF5E9E8C-6C01-4FB9-88C5-6EBE7768A29E}" srcOrd="0" destOrd="1" presId="urn:microsoft.com/office/officeart/2005/8/layout/pList2"/>
    <dgm:cxn modelId="{97A2FD9D-C875-4A82-BD04-D89E9AC042D7}" srcId="{2DE2A147-90D4-49E1-8ED5-B3B4674E262E}" destId="{2F5E02FA-C7F8-47AC-9826-25F821940550}" srcOrd="1" destOrd="0" parTransId="{B03BBC9B-9FF0-4B8F-9639-4807FC6468AB}" sibTransId="{64049A51-5F38-4D3D-9FAA-9DCB323867B2}"/>
    <dgm:cxn modelId="{2175175E-AB72-4D0F-AD67-4C09AF09FC8E}" srcId="{2DE2A147-90D4-49E1-8ED5-B3B4674E262E}" destId="{8F5B00FF-2AD4-426B-86DD-CB99D771A1C3}" srcOrd="2" destOrd="0" parTransId="{0EF445EA-FCC2-43AD-A5A6-C6E65C8C616A}" sibTransId="{01F3480F-3B79-4231-A65A-8E7DAB080913}"/>
    <dgm:cxn modelId="{7A38743C-9A6C-4437-9A88-A92E614ED60F}" srcId="{E9BE5E30-0CAC-422C-91BD-3DDFF2666F85}" destId="{2DE2A147-90D4-49E1-8ED5-B3B4674E262E}" srcOrd="0" destOrd="0" parTransId="{E86134A3-45D0-4BAF-B568-D9F58051BF19}" sibTransId="{80550CBF-BE12-409A-AFE8-E5FEBCFD88D0}"/>
    <dgm:cxn modelId="{CBED7642-FB61-4D22-BF63-55CCD9E03D68}" type="presParOf" srcId="{0DC48202-0134-41D0-8B72-55EFF6E22DF8}" destId="{EBD674F8-E6B2-47EA-AFA9-149924677BF8}" srcOrd="0" destOrd="0" presId="urn:microsoft.com/office/officeart/2005/8/layout/pList2"/>
    <dgm:cxn modelId="{673EDC27-5E52-45CC-9F72-0989DDD63EC5}" type="presParOf" srcId="{0DC48202-0134-41D0-8B72-55EFF6E22DF8}" destId="{56454451-C813-4735-8970-2DD4EBC141E2}" srcOrd="1" destOrd="0" presId="urn:microsoft.com/office/officeart/2005/8/layout/pList2"/>
    <dgm:cxn modelId="{8F50D5DD-B096-4EA9-9412-AAA65AA35956}" type="presParOf" srcId="{56454451-C813-4735-8970-2DD4EBC141E2}" destId="{6C3D2B66-E857-46FC-A540-6EB8ED76569C}" srcOrd="0" destOrd="0" presId="urn:microsoft.com/office/officeart/2005/8/layout/pList2"/>
    <dgm:cxn modelId="{0F3A28CB-5145-4B07-BE0D-A8B4333CC658}" type="presParOf" srcId="{6C3D2B66-E857-46FC-A540-6EB8ED76569C}" destId="{AF5E9E8C-6C01-4FB9-88C5-6EBE7768A29E}" srcOrd="0" destOrd="0" presId="urn:microsoft.com/office/officeart/2005/8/layout/pList2"/>
    <dgm:cxn modelId="{E0B65337-E154-4F3B-819C-0092DDD71C30}" type="presParOf" srcId="{6C3D2B66-E857-46FC-A540-6EB8ED76569C}" destId="{92091585-A592-4466-B318-0A3656B23DC6}" srcOrd="1" destOrd="0" presId="urn:microsoft.com/office/officeart/2005/8/layout/pList2"/>
    <dgm:cxn modelId="{8C279E01-6C43-4762-A678-615D2B3B52F2}" type="presParOf" srcId="{6C3D2B66-E857-46FC-A540-6EB8ED76569C}" destId="{79A37BC2-2B51-4214-A4D7-C2EB674E2C3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DC0189-69E0-4D92-9B8A-E087E3A956AA}" type="doc">
      <dgm:prSet loTypeId="urn:microsoft.com/office/officeart/2005/8/layout/hList7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0553BB0-1610-4389-8901-0B322791B45F}">
      <dgm:prSet phldrT="[Текст]" custT="1"/>
      <dgm:spPr/>
      <dgm:t>
        <a:bodyPr/>
        <a:lstStyle/>
        <a:p>
          <a:pPr algn="ctr"/>
          <a:r>
            <a:rPr lang="ru-RU" sz="1400" b="0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Содержание уличной дорожной сети </a:t>
          </a:r>
          <a:endParaRPr lang="ru-RU" sz="14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E12BB0-5CCF-4560-902C-DB5E7FC4DFBC}" type="par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9E7E6B-4D66-472F-BDD3-A367BEEF1500}" type="sibTrans" cxnId="{AB5632E7-CE75-4472-B2C8-30EE5F2DB834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EBD9F9-9F7C-4696-89E4-A8989CEAF137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Обеспечение безопасности дорожного движения, изготовление проекта организации дорожного движения </a:t>
          </a:r>
        </a:p>
        <a:p>
          <a:pPr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8B2FA8-BD6B-4889-991A-098E93A5A2D7}" type="parTrans" cxnId="{D981FE5E-1822-4846-B7D5-04AB903886A9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3F9A7B-88FA-430C-BEB6-3A5B9299E7F2}" type="sibTrans" cxnId="{D981FE5E-1822-4846-B7D5-04AB903886A9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0766FD-9764-4EBE-A0E7-7E6C72C5E2F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u="none" strike="noStrik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Обеспечение доступности  и повышение качества транспортных услуг автомобильным транспортом</a:t>
          </a:r>
        </a:p>
        <a:p>
          <a:pPr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4E1156-5CF2-4AD7-877D-36019E98CA03}" type="sib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9FDD79-3A8B-43AF-B0B7-6CC83BDACFDD}" type="parTrans" cxnId="{3105E433-E96A-4326-B740-498C76F2E1DB}">
      <dgm:prSet/>
      <dgm:spPr/>
      <dgm:t>
        <a:bodyPr/>
        <a:lstStyle/>
        <a:p>
          <a:pPr algn="ctr"/>
          <a:endParaRPr lang="ru-RU" sz="1400" b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8FE363-DBE8-408F-8733-FB013363B022}" type="pres">
      <dgm:prSet presAssocID="{FCDC0189-69E0-4D92-9B8A-E087E3A95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F3046C-92B4-4664-8711-9AD91A87FDD9}" type="pres">
      <dgm:prSet presAssocID="{FCDC0189-69E0-4D92-9B8A-E087E3A956AA}" presName="fgShape" presStyleLbl="fgShp" presStyleIdx="0" presStyleCnt="1" custLinFactNeighborY="45912"/>
      <dgm:spPr/>
      <dgm:t>
        <a:bodyPr/>
        <a:lstStyle/>
        <a:p>
          <a:endParaRPr lang="ru-RU"/>
        </a:p>
      </dgm:t>
    </dgm:pt>
    <dgm:pt modelId="{C94FEA47-AA54-491A-827B-63BF4E40F5FA}" type="pres">
      <dgm:prSet presAssocID="{FCDC0189-69E0-4D92-9B8A-E087E3A956AA}" presName="linComp" presStyleCnt="0"/>
      <dgm:spPr/>
      <dgm:t>
        <a:bodyPr/>
        <a:lstStyle/>
        <a:p>
          <a:endParaRPr lang="ru-RU"/>
        </a:p>
      </dgm:t>
    </dgm:pt>
    <dgm:pt modelId="{5F5ED6B2-5E96-4FEC-9B70-EBB5ECC2ACF2}" type="pres">
      <dgm:prSet presAssocID="{A90766FD-9764-4EBE-A0E7-7E6C72C5E2F2}" presName="compNode" presStyleCnt="0"/>
      <dgm:spPr/>
      <dgm:t>
        <a:bodyPr/>
        <a:lstStyle/>
        <a:p>
          <a:endParaRPr lang="ru-RU"/>
        </a:p>
      </dgm:t>
    </dgm:pt>
    <dgm:pt modelId="{9E12B48D-AA65-4515-999E-D0B436499061}" type="pres">
      <dgm:prSet presAssocID="{A90766FD-9764-4EBE-A0E7-7E6C72C5E2F2}" presName="bkgdShape" presStyleLbl="node1" presStyleIdx="0" presStyleCnt="3"/>
      <dgm:spPr/>
      <dgm:t>
        <a:bodyPr/>
        <a:lstStyle/>
        <a:p>
          <a:endParaRPr lang="ru-RU"/>
        </a:p>
      </dgm:t>
    </dgm:pt>
    <dgm:pt modelId="{7DD2C026-C021-47A6-9626-D36C043ED46A}" type="pres">
      <dgm:prSet presAssocID="{A90766FD-9764-4EBE-A0E7-7E6C72C5E2F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27982-C1BF-4BB3-9A54-BA25CB0EBFFA}" type="pres">
      <dgm:prSet presAssocID="{A90766FD-9764-4EBE-A0E7-7E6C72C5E2F2}" presName="invisiNode" presStyleLbl="node1" presStyleIdx="0" presStyleCnt="3"/>
      <dgm:spPr/>
      <dgm:t>
        <a:bodyPr/>
        <a:lstStyle/>
        <a:p>
          <a:endParaRPr lang="ru-RU"/>
        </a:p>
      </dgm:t>
    </dgm:pt>
    <dgm:pt modelId="{4990036E-E24D-47C1-9A93-B81DFADEE5AA}" type="pres">
      <dgm:prSet presAssocID="{A90766FD-9764-4EBE-A0E7-7E6C72C5E2F2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53A5175-39BD-409B-A9DC-E6C3F1493F2B}" type="pres">
      <dgm:prSet presAssocID="{604E1156-5CF2-4AD7-877D-36019E98CA0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D81CB3-A792-4723-BF5A-1CE1EEB09EDA}" type="pres">
      <dgm:prSet presAssocID="{90553BB0-1610-4389-8901-0B322791B45F}" presName="compNode" presStyleCnt="0"/>
      <dgm:spPr/>
      <dgm:t>
        <a:bodyPr/>
        <a:lstStyle/>
        <a:p>
          <a:endParaRPr lang="ru-RU"/>
        </a:p>
      </dgm:t>
    </dgm:pt>
    <dgm:pt modelId="{52D2C720-8B35-4413-9856-DA884A07F113}" type="pres">
      <dgm:prSet presAssocID="{90553BB0-1610-4389-8901-0B322791B45F}" presName="bkgdShape" presStyleLbl="node1" presStyleIdx="1" presStyleCnt="3"/>
      <dgm:spPr/>
      <dgm:t>
        <a:bodyPr/>
        <a:lstStyle/>
        <a:p>
          <a:endParaRPr lang="ru-RU"/>
        </a:p>
      </dgm:t>
    </dgm:pt>
    <dgm:pt modelId="{D3DAFED0-78ED-474B-A0D0-49B4622B30A0}" type="pres">
      <dgm:prSet presAssocID="{90553BB0-1610-4389-8901-0B322791B45F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A19B5-D0D6-4EC3-A069-11820A70C09A}" type="pres">
      <dgm:prSet presAssocID="{90553BB0-1610-4389-8901-0B322791B45F}" presName="invisiNode" presStyleLbl="node1" presStyleIdx="1" presStyleCnt="3"/>
      <dgm:spPr/>
      <dgm:t>
        <a:bodyPr/>
        <a:lstStyle/>
        <a:p>
          <a:endParaRPr lang="ru-RU"/>
        </a:p>
      </dgm:t>
    </dgm:pt>
    <dgm:pt modelId="{131A3A60-A8AC-44DC-BDA1-EC08FC1B7735}" type="pres">
      <dgm:prSet presAssocID="{90553BB0-1610-4389-8901-0B322791B45F}" presName="imagNode" presStyleLbl="fgImgPlace1" presStyleIdx="1" presStyleCnt="3" custLinFactNeighborX="4672" custLinFactNeighborY="-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6FA5063-326B-477E-896D-22EE17DEA6CA}" type="pres">
      <dgm:prSet presAssocID="{4C9E7E6B-4D66-472F-BDD3-A367BEEF150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05C1BF6-950B-476F-9D41-C8FFA15CF5F7}" type="pres">
      <dgm:prSet presAssocID="{F1EBD9F9-9F7C-4696-89E4-A8989CEAF137}" presName="compNode" presStyleCnt="0"/>
      <dgm:spPr/>
      <dgm:t>
        <a:bodyPr/>
        <a:lstStyle/>
        <a:p>
          <a:endParaRPr lang="ru-RU"/>
        </a:p>
      </dgm:t>
    </dgm:pt>
    <dgm:pt modelId="{51A1B4ED-F30F-4EA9-9D39-159D3FE9CA3A}" type="pres">
      <dgm:prSet presAssocID="{F1EBD9F9-9F7C-4696-89E4-A8989CEAF137}" presName="bkgdShape" presStyleLbl="node1" presStyleIdx="2" presStyleCnt="3" custLinFactNeighborX="4399"/>
      <dgm:spPr/>
      <dgm:t>
        <a:bodyPr/>
        <a:lstStyle/>
        <a:p>
          <a:endParaRPr lang="ru-RU"/>
        </a:p>
      </dgm:t>
    </dgm:pt>
    <dgm:pt modelId="{8A168EA2-6DE7-4E72-814A-CC3D45EB795B}" type="pres">
      <dgm:prSet presAssocID="{F1EBD9F9-9F7C-4696-89E4-A8989CEAF13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73B67-6046-4AA8-A102-AB0BE7418752}" type="pres">
      <dgm:prSet presAssocID="{F1EBD9F9-9F7C-4696-89E4-A8989CEAF137}" presName="invisiNode" presStyleLbl="node1" presStyleIdx="2" presStyleCnt="3"/>
      <dgm:spPr/>
      <dgm:t>
        <a:bodyPr/>
        <a:lstStyle/>
        <a:p>
          <a:endParaRPr lang="ru-RU"/>
        </a:p>
      </dgm:t>
    </dgm:pt>
    <dgm:pt modelId="{F8808828-EDDD-4086-B068-D35626054898}" type="pres">
      <dgm:prSet presAssocID="{F1EBD9F9-9F7C-4696-89E4-A8989CEAF137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3105E433-E96A-4326-B740-498C76F2E1DB}" srcId="{FCDC0189-69E0-4D92-9B8A-E087E3A956AA}" destId="{A90766FD-9764-4EBE-A0E7-7E6C72C5E2F2}" srcOrd="0" destOrd="0" parTransId="{329FDD79-3A8B-43AF-B0B7-6CC83BDACFDD}" sibTransId="{604E1156-5CF2-4AD7-877D-36019E98CA03}"/>
    <dgm:cxn modelId="{950D4169-EC39-43F3-81BA-BDDB0BF8C54D}" type="presOf" srcId="{F1EBD9F9-9F7C-4696-89E4-A8989CEAF137}" destId="{8A168EA2-6DE7-4E72-814A-CC3D45EB795B}" srcOrd="1" destOrd="0" presId="urn:microsoft.com/office/officeart/2005/8/layout/hList7"/>
    <dgm:cxn modelId="{D8C50FF1-914A-45DF-8965-2C299FD3D602}" type="presOf" srcId="{4C9E7E6B-4D66-472F-BDD3-A367BEEF1500}" destId="{66FA5063-326B-477E-896D-22EE17DEA6CA}" srcOrd="0" destOrd="0" presId="urn:microsoft.com/office/officeart/2005/8/layout/hList7"/>
    <dgm:cxn modelId="{AB5632E7-CE75-4472-B2C8-30EE5F2DB834}" srcId="{FCDC0189-69E0-4D92-9B8A-E087E3A956AA}" destId="{90553BB0-1610-4389-8901-0B322791B45F}" srcOrd="1" destOrd="0" parTransId="{B3E12BB0-5CCF-4560-902C-DB5E7FC4DFBC}" sibTransId="{4C9E7E6B-4D66-472F-BDD3-A367BEEF1500}"/>
    <dgm:cxn modelId="{F0BD65D5-AE4B-4484-8CF4-20F74A18B173}" type="presOf" srcId="{F1EBD9F9-9F7C-4696-89E4-A8989CEAF137}" destId="{51A1B4ED-F30F-4EA9-9D39-159D3FE9CA3A}" srcOrd="0" destOrd="0" presId="urn:microsoft.com/office/officeart/2005/8/layout/hList7"/>
    <dgm:cxn modelId="{0D016040-6FFC-431E-9C7B-8113FCA63D3A}" type="presOf" srcId="{90553BB0-1610-4389-8901-0B322791B45F}" destId="{52D2C720-8B35-4413-9856-DA884A07F113}" srcOrd="0" destOrd="0" presId="urn:microsoft.com/office/officeart/2005/8/layout/hList7"/>
    <dgm:cxn modelId="{D981FE5E-1822-4846-B7D5-04AB903886A9}" srcId="{FCDC0189-69E0-4D92-9B8A-E087E3A956AA}" destId="{F1EBD9F9-9F7C-4696-89E4-A8989CEAF137}" srcOrd="2" destOrd="0" parTransId="{508B2FA8-BD6B-4889-991A-098E93A5A2D7}" sibTransId="{BD3F9A7B-88FA-430C-BEB6-3A5B9299E7F2}"/>
    <dgm:cxn modelId="{F5E82222-FD6D-41F9-A7DB-311C877BDDEB}" type="presOf" srcId="{604E1156-5CF2-4AD7-877D-36019E98CA03}" destId="{853A5175-39BD-409B-A9DC-E6C3F1493F2B}" srcOrd="0" destOrd="0" presId="urn:microsoft.com/office/officeart/2005/8/layout/hList7"/>
    <dgm:cxn modelId="{2D0DE996-3325-4223-BF1F-8A9691D1F011}" type="presOf" srcId="{FCDC0189-69E0-4D92-9B8A-E087E3A956AA}" destId="{C68FE363-DBE8-408F-8733-FB013363B022}" srcOrd="0" destOrd="0" presId="urn:microsoft.com/office/officeart/2005/8/layout/hList7"/>
    <dgm:cxn modelId="{76C26A46-9048-4C52-AEB5-363D088A051F}" type="presOf" srcId="{A90766FD-9764-4EBE-A0E7-7E6C72C5E2F2}" destId="{7DD2C026-C021-47A6-9626-D36C043ED46A}" srcOrd="1" destOrd="0" presId="urn:microsoft.com/office/officeart/2005/8/layout/hList7"/>
    <dgm:cxn modelId="{561B5998-B8A2-47EE-8F6E-4641ADAAE983}" type="presOf" srcId="{A90766FD-9764-4EBE-A0E7-7E6C72C5E2F2}" destId="{9E12B48D-AA65-4515-999E-D0B436499061}" srcOrd="0" destOrd="0" presId="urn:microsoft.com/office/officeart/2005/8/layout/hList7"/>
    <dgm:cxn modelId="{C938B07A-6C3F-46DA-BFB6-5BB7465E6372}" type="presOf" srcId="{90553BB0-1610-4389-8901-0B322791B45F}" destId="{D3DAFED0-78ED-474B-A0D0-49B4622B30A0}" srcOrd="1" destOrd="0" presId="urn:microsoft.com/office/officeart/2005/8/layout/hList7"/>
    <dgm:cxn modelId="{04D239CD-8CFA-4996-B225-171ABB3F7AFE}" type="presParOf" srcId="{C68FE363-DBE8-408F-8733-FB013363B022}" destId="{6EF3046C-92B4-4664-8711-9AD91A87FDD9}" srcOrd="0" destOrd="0" presId="urn:microsoft.com/office/officeart/2005/8/layout/hList7"/>
    <dgm:cxn modelId="{0D066398-5E07-4783-AB5F-417FDF908D35}" type="presParOf" srcId="{C68FE363-DBE8-408F-8733-FB013363B022}" destId="{C94FEA47-AA54-491A-827B-63BF4E40F5FA}" srcOrd="1" destOrd="0" presId="urn:microsoft.com/office/officeart/2005/8/layout/hList7"/>
    <dgm:cxn modelId="{03782800-7580-450F-AA80-F2B2BF6D202F}" type="presParOf" srcId="{C94FEA47-AA54-491A-827B-63BF4E40F5FA}" destId="{5F5ED6B2-5E96-4FEC-9B70-EBB5ECC2ACF2}" srcOrd="0" destOrd="0" presId="urn:microsoft.com/office/officeart/2005/8/layout/hList7"/>
    <dgm:cxn modelId="{E5B66438-DFF5-45AC-8FA6-036D4D1F2E31}" type="presParOf" srcId="{5F5ED6B2-5E96-4FEC-9B70-EBB5ECC2ACF2}" destId="{9E12B48D-AA65-4515-999E-D0B436499061}" srcOrd="0" destOrd="0" presId="urn:microsoft.com/office/officeart/2005/8/layout/hList7"/>
    <dgm:cxn modelId="{0C25EFC0-53E2-4CEC-9881-60DBD31E98B9}" type="presParOf" srcId="{5F5ED6B2-5E96-4FEC-9B70-EBB5ECC2ACF2}" destId="{7DD2C026-C021-47A6-9626-D36C043ED46A}" srcOrd="1" destOrd="0" presId="urn:microsoft.com/office/officeart/2005/8/layout/hList7"/>
    <dgm:cxn modelId="{F1E31CCB-473A-4FDF-94DD-097DCDA444A9}" type="presParOf" srcId="{5F5ED6B2-5E96-4FEC-9B70-EBB5ECC2ACF2}" destId="{33827982-C1BF-4BB3-9A54-BA25CB0EBFFA}" srcOrd="2" destOrd="0" presId="urn:microsoft.com/office/officeart/2005/8/layout/hList7"/>
    <dgm:cxn modelId="{144C3CD5-73E5-4F45-A705-515686A05051}" type="presParOf" srcId="{5F5ED6B2-5E96-4FEC-9B70-EBB5ECC2ACF2}" destId="{4990036E-E24D-47C1-9A93-B81DFADEE5AA}" srcOrd="3" destOrd="0" presId="urn:microsoft.com/office/officeart/2005/8/layout/hList7"/>
    <dgm:cxn modelId="{A01A6321-AE61-4120-A6BA-D1F5C2AACB85}" type="presParOf" srcId="{C94FEA47-AA54-491A-827B-63BF4E40F5FA}" destId="{853A5175-39BD-409B-A9DC-E6C3F1493F2B}" srcOrd="1" destOrd="0" presId="urn:microsoft.com/office/officeart/2005/8/layout/hList7"/>
    <dgm:cxn modelId="{701DBFE8-E8C5-4E64-8A3E-6EEBD07B9C27}" type="presParOf" srcId="{C94FEA47-AA54-491A-827B-63BF4E40F5FA}" destId="{12D81CB3-A792-4723-BF5A-1CE1EEB09EDA}" srcOrd="2" destOrd="0" presId="urn:microsoft.com/office/officeart/2005/8/layout/hList7"/>
    <dgm:cxn modelId="{879FDC8D-F914-49B6-8EEB-63615AE8015E}" type="presParOf" srcId="{12D81CB3-A792-4723-BF5A-1CE1EEB09EDA}" destId="{52D2C720-8B35-4413-9856-DA884A07F113}" srcOrd="0" destOrd="0" presId="urn:microsoft.com/office/officeart/2005/8/layout/hList7"/>
    <dgm:cxn modelId="{5CFCB264-FC65-4533-A028-321132B866CF}" type="presParOf" srcId="{12D81CB3-A792-4723-BF5A-1CE1EEB09EDA}" destId="{D3DAFED0-78ED-474B-A0D0-49B4622B30A0}" srcOrd="1" destOrd="0" presId="urn:microsoft.com/office/officeart/2005/8/layout/hList7"/>
    <dgm:cxn modelId="{FF4C1599-99B4-48F4-9473-2883FA8C53CA}" type="presParOf" srcId="{12D81CB3-A792-4723-BF5A-1CE1EEB09EDA}" destId="{9F6A19B5-D0D6-4EC3-A069-11820A70C09A}" srcOrd="2" destOrd="0" presId="urn:microsoft.com/office/officeart/2005/8/layout/hList7"/>
    <dgm:cxn modelId="{AFA9307D-8249-402F-B7A6-B0C069C23777}" type="presParOf" srcId="{12D81CB3-A792-4723-BF5A-1CE1EEB09EDA}" destId="{131A3A60-A8AC-44DC-BDA1-EC08FC1B7735}" srcOrd="3" destOrd="0" presId="urn:microsoft.com/office/officeart/2005/8/layout/hList7"/>
    <dgm:cxn modelId="{127D8A64-5247-41F5-AA32-1ED16E376AE7}" type="presParOf" srcId="{C94FEA47-AA54-491A-827B-63BF4E40F5FA}" destId="{66FA5063-326B-477E-896D-22EE17DEA6CA}" srcOrd="3" destOrd="0" presId="urn:microsoft.com/office/officeart/2005/8/layout/hList7"/>
    <dgm:cxn modelId="{C883B390-5A71-4A40-BC69-C166805EF161}" type="presParOf" srcId="{C94FEA47-AA54-491A-827B-63BF4E40F5FA}" destId="{305C1BF6-950B-476F-9D41-C8FFA15CF5F7}" srcOrd="4" destOrd="0" presId="urn:microsoft.com/office/officeart/2005/8/layout/hList7"/>
    <dgm:cxn modelId="{0292AF29-3D8C-418D-973F-D5053E07188F}" type="presParOf" srcId="{305C1BF6-950B-476F-9D41-C8FFA15CF5F7}" destId="{51A1B4ED-F30F-4EA9-9D39-159D3FE9CA3A}" srcOrd="0" destOrd="0" presId="urn:microsoft.com/office/officeart/2005/8/layout/hList7"/>
    <dgm:cxn modelId="{2AD9E31A-944A-417C-982E-3559DD12808A}" type="presParOf" srcId="{305C1BF6-950B-476F-9D41-C8FFA15CF5F7}" destId="{8A168EA2-6DE7-4E72-814A-CC3D45EB795B}" srcOrd="1" destOrd="0" presId="urn:microsoft.com/office/officeart/2005/8/layout/hList7"/>
    <dgm:cxn modelId="{C515782E-F2CC-4D39-8B24-70E35CDFE455}" type="presParOf" srcId="{305C1BF6-950B-476F-9D41-C8FFA15CF5F7}" destId="{D8773B67-6046-4AA8-A102-AB0BE7418752}" srcOrd="2" destOrd="0" presId="urn:microsoft.com/office/officeart/2005/8/layout/hList7"/>
    <dgm:cxn modelId="{F2397B0C-AD31-469C-86CA-0794AB0EE901}" type="presParOf" srcId="{305C1BF6-950B-476F-9D41-C8FFA15CF5F7}" destId="{F8808828-EDDD-4086-B068-D3562605489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B51F4EB-723E-4499-A80C-8C14CC7C760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2423196-E37E-4264-8F38-63ABA6350F43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2018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2,6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EDE1955-6A3C-4397-9DC8-5FFB39D53455}" type="parTrans" cxnId="{B0F09C56-ED6A-477B-90B5-EEF2B81FB396}">
      <dgm:prSet/>
      <dgm:spPr/>
      <dgm:t>
        <a:bodyPr/>
        <a:lstStyle/>
        <a:p>
          <a:endParaRPr lang="ru-RU"/>
        </a:p>
      </dgm:t>
    </dgm:pt>
    <dgm:pt modelId="{AC545ECA-5B07-487A-AD79-44EFDD641A39}" type="sibTrans" cxnId="{B0F09C56-ED6A-477B-90B5-EEF2B81FB396}">
      <dgm:prSet/>
      <dgm:spPr/>
      <dgm:t>
        <a:bodyPr/>
        <a:lstStyle/>
        <a:p>
          <a:endParaRPr lang="ru-RU"/>
        </a:p>
      </dgm:t>
    </dgm:pt>
    <dgm:pt modelId="{136557A7-9C0C-4CA5-A2B7-B5185793D37F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2019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4,9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CFC5710-5D01-4B6C-8F87-D4E7CDA2B215}" type="parTrans" cxnId="{33DF85B1-C588-476F-9550-C84EB363AF26}">
      <dgm:prSet/>
      <dgm:spPr/>
      <dgm:t>
        <a:bodyPr/>
        <a:lstStyle/>
        <a:p>
          <a:endParaRPr lang="ru-RU"/>
        </a:p>
      </dgm:t>
    </dgm:pt>
    <dgm:pt modelId="{F5796D50-4B61-426A-B05F-B702DB1EEC9E}" type="sibTrans" cxnId="{33DF85B1-C588-476F-9550-C84EB363AF26}">
      <dgm:prSet/>
      <dgm:spPr/>
      <dgm:t>
        <a:bodyPr/>
        <a:lstStyle/>
        <a:p>
          <a:endParaRPr lang="ru-RU"/>
        </a:p>
      </dgm:t>
    </dgm:pt>
    <dgm:pt modelId="{661BD37E-05A1-48D7-932D-7A24C7A9582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-  2,4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3D14F022-ED14-4D18-B73F-7B7D8E1ECFBD}" type="parTrans" cxnId="{F1A79BF9-353C-4577-B577-8DFCDF3B1715}">
      <dgm:prSet/>
      <dgm:spPr/>
      <dgm:t>
        <a:bodyPr/>
        <a:lstStyle/>
        <a:p>
          <a:endParaRPr lang="ru-RU"/>
        </a:p>
      </dgm:t>
    </dgm:pt>
    <dgm:pt modelId="{C44662FD-822B-40EA-95C6-BCB13DF43D29}" type="sibTrans" cxnId="{F1A79BF9-353C-4577-B577-8DFCDF3B1715}">
      <dgm:prSet/>
      <dgm:spPr/>
      <dgm:t>
        <a:bodyPr/>
        <a:lstStyle/>
        <a:p>
          <a:endParaRPr lang="ru-RU"/>
        </a:p>
      </dgm:t>
    </dgm:pt>
    <dgm:pt modelId="{DC3972A5-8155-4D78-9546-1CEDA59FDDA3}">
      <dgm:prSet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2020 год 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7,5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EB24880-4F4E-4035-BFF2-4A7ACE744ED2}" type="parTrans" cxnId="{A2DD2A7E-08E2-4638-9A8B-597A93E2ABE4}">
      <dgm:prSet/>
      <dgm:spPr/>
      <dgm:t>
        <a:bodyPr/>
        <a:lstStyle/>
        <a:p>
          <a:endParaRPr lang="ru-RU"/>
        </a:p>
      </dgm:t>
    </dgm:pt>
    <dgm:pt modelId="{9A3C6DBE-E956-4679-A932-08E15D6E0F93}" type="sibTrans" cxnId="{A2DD2A7E-08E2-4638-9A8B-597A93E2ABE4}">
      <dgm:prSet/>
      <dgm:spPr/>
      <dgm:t>
        <a:bodyPr/>
        <a:lstStyle/>
        <a:p>
          <a:endParaRPr lang="ru-RU"/>
        </a:p>
      </dgm:t>
    </dgm:pt>
    <dgm:pt modelId="{BF737E8F-7D7E-4C80-BCAC-ABC7035C45E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Условно утвержденные расходы – 4,8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19DBCB4-81FD-4956-8FA5-4D72C0DBC8FB}" type="parTrans" cxnId="{C3B1076D-AC8A-48C1-A7D6-B88842588127}">
      <dgm:prSet/>
      <dgm:spPr/>
      <dgm:t>
        <a:bodyPr/>
        <a:lstStyle/>
        <a:p>
          <a:endParaRPr lang="ru-RU"/>
        </a:p>
      </dgm:t>
    </dgm:pt>
    <dgm:pt modelId="{4236A25B-C8FD-4B46-947B-C4D097968E27}" type="sibTrans" cxnId="{C3B1076D-AC8A-48C1-A7D6-B88842588127}">
      <dgm:prSet/>
      <dgm:spPr/>
      <dgm:t>
        <a:bodyPr/>
        <a:lstStyle/>
        <a:p>
          <a:endParaRPr lang="ru-RU"/>
        </a:p>
      </dgm:t>
    </dgm:pt>
    <dgm:pt modelId="{2AF62A4E-E3A8-428A-B9D9-8D45766298A0}">
      <dgm:prSet custT="1"/>
      <dgm:spPr/>
      <dgm:t>
        <a:bodyPr/>
        <a:lstStyle/>
        <a:p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Передача полномочий по вопросам местного значения (внешний муниципальный контроль) – 0,1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18B0604D-84A3-4949-8CD8-EA78569E1CB0}" type="parTrans" cxnId="{9964DEB4-60E1-4AF1-A1B7-1882618B0786}">
      <dgm:prSet/>
      <dgm:spPr/>
      <dgm:t>
        <a:bodyPr/>
        <a:lstStyle/>
        <a:p>
          <a:endParaRPr lang="ru-RU"/>
        </a:p>
      </dgm:t>
    </dgm:pt>
    <dgm:pt modelId="{CC29764B-C055-4355-A43C-EB42B990F7C9}" type="sibTrans" cxnId="{9964DEB4-60E1-4AF1-A1B7-1882618B0786}">
      <dgm:prSet/>
      <dgm:spPr/>
      <dgm:t>
        <a:bodyPr/>
        <a:lstStyle/>
        <a:p>
          <a:endParaRPr lang="ru-RU"/>
        </a:p>
      </dgm:t>
    </dgm:pt>
    <dgm:pt modelId="{DC0310C2-6B7F-41FB-B7A9-19E25DB06585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содержание главы городского поселения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– 2,5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BCC9F3D-2B49-4302-9967-75E0145EB65C}" type="parTrans" cxnId="{AC2F9306-C558-4494-8363-6ACF1AFFCA6C}">
      <dgm:prSet/>
      <dgm:spPr/>
      <dgm:t>
        <a:bodyPr/>
        <a:lstStyle/>
        <a:p>
          <a:endParaRPr lang="ru-RU"/>
        </a:p>
      </dgm:t>
    </dgm:pt>
    <dgm:pt modelId="{A78416EB-701E-4C0B-9706-AAEA5FAF224D}" type="sibTrans" cxnId="{AC2F9306-C558-4494-8363-6ACF1AFFCA6C}">
      <dgm:prSet/>
      <dgm:spPr/>
      <dgm:t>
        <a:bodyPr/>
        <a:lstStyle/>
        <a:p>
          <a:endParaRPr lang="ru-RU"/>
        </a:p>
      </dgm:t>
    </dgm:pt>
    <dgm:pt modelId="{8D0634C5-3835-4222-B20C-B48021AF9815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содержание главы городского поселения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– 2,5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3164E92-495E-4822-81E2-224FB385EB7C}" type="parTrans" cxnId="{FF808F48-F18D-4C5A-A241-28A462040AD2}">
      <dgm:prSet/>
      <dgm:spPr/>
      <dgm:t>
        <a:bodyPr/>
        <a:lstStyle/>
        <a:p>
          <a:endParaRPr lang="ru-RU"/>
        </a:p>
      </dgm:t>
    </dgm:pt>
    <dgm:pt modelId="{BD367EA8-E5FD-4718-A724-94F17C4BDE2B}" type="sibTrans" cxnId="{FF808F48-F18D-4C5A-A241-28A462040AD2}">
      <dgm:prSet/>
      <dgm:spPr/>
      <dgm:t>
        <a:bodyPr/>
        <a:lstStyle/>
        <a:p>
          <a:endParaRPr lang="ru-RU"/>
        </a:p>
      </dgm:t>
    </dgm:pt>
    <dgm:pt modelId="{4411771F-F0B0-4E2D-A725-8DD9E812129C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содержание главы городского поселения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–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2,7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C2D8AB0-13D4-4080-B874-3CAE562A23B2}" type="parTrans" cxnId="{C0701422-2B47-4976-836B-13F671A47639}">
      <dgm:prSet/>
      <dgm:spPr/>
      <dgm:t>
        <a:bodyPr/>
        <a:lstStyle/>
        <a:p>
          <a:endParaRPr lang="ru-RU"/>
        </a:p>
      </dgm:t>
    </dgm:pt>
    <dgm:pt modelId="{320D4697-109B-4A95-8B20-72339C8668CC}" type="sibTrans" cxnId="{C0701422-2B47-4976-836B-13F671A47639}">
      <dgm:prSet/>
      <dgm:spPr/>
      <dgm:t>
        <a:bodyPr/>
        <a:lstStyle/>
        <a:p>
          <a:endParaRPr lang="ru-RU"/>
        </a:p>
      </dgm:t>
    </dgm:pt>
    <dgm:pt modelId="{F29E85DE-E787-4D99-8233-51158C30975F}" type="pres">
      <dgm:prSet presAssocID="{EB51F4EB-723E-4499-A80C-8C14CC7C76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EDFDD4B-A103-432E-AC5D-293D567C25D9}" type="pres">
      <dgm:prSet presAssocID="{42423196-E37E-4264-8F38-63ABA6350F43}" presName="root" presStyleCnt="0"/>
      <dgm:spPr/>
    </dgm:pt>
    <dgm:pt modelId="{2D2A5C2E-D7E3-482A-A881-440CB92D0B02}" type="pres">
      <dgm:prSet presAssocID="{42423196-E37E-4264-8F38-63ABA6350F43}" presName="rootComposite" presStyleCnt="0"/>
      <dgm:spPr/>
    </dgm:pt>
    <dgm:pt modelId="{31637E50-09A1-4A76-94B9-EAB3ED05A6DB}" type="pres">
      <dgm:prSet presAssocID="{42423196-E37E-4264-8F38-63ABA6350F43}" presName="rootText" presStyleLbl="node1" presStyleIdx="0" presStyleCnt="3" custLinFactNeighborX="-3284" custLinFactNeighborY="-14089"/>
      <dgm:spPr/>
      <dgm:t>
        <a:bodyPr/>
        <a:lstStyle/>
        <a:p>
          <a:endParaRPr lang="ru-RU"/>
        </a:p>
      </dgm:t>
    </dgm:pt>
    <dgm:pt modelId="{4A5840E1-F947-4E8A-9DEB-E386AF9F51B6}" type="pres">
      <dgm:prSet presAssocID="{42423196-E37E-4264-8F38-63ABA6350F43}" presName="rootConnector" presStyleLbl="node1" presStyleIdx="0" presStyleCnt="3"/>
      <dgm:spPr/>
      <dgm:t>
        <a:bodyPr/>
        <a:lstStyle/>
        <a:p>
          <a:endParaRPr lang="ru-RU"/>
        </a:p>
      </dgm:t>
    </dgm:pt>
    <dgm:pt modelId="{79D18B31-1932-44B0-9E45-E39C35AD6FDE}" type="pres">
      <dgm:prSet presAssocID="{42423196-E37E-4264-8F38-63ABA6350F43}" presName="childShape" presStyleCnt="0"/>
      <dgm:spPr/>
    </dgm:pt>
    <dgm:pt modelId="{A8AC6369-A0E6-41F2-AA74-25D25D80F805}" type="pres">
      <dgm:prSet presAssocID="{18B0604D-84A3-4949-8CD8-EA78569E1CB0}" presName="Name13" presStyleLbl="parChTrans1D2" presStyleIdx="0" presStyleCnt="6"/>
      <dgm:spPr/>
      <dgm:t>
        <a:bodyPr/>
        <a:lstStyle/>
        <a:p>
          <a:endParaRPr lang="ru-RU"/>
        </a:p>
      </dgm:t>
    </dgm:pt>
    <dgm:pt modelId="{E887CB26-111F-499F-B5AF-377A0316DF55}" type="pres">
      <dgm:prSet presAssocID="{2AF62A4E-E3A8-428A-B9D9-8D45766298A0}" presName="childText" presStyleLbl="bgAcc1" presStyleIdx="0" presStyleCnt="6" custScaleX="119982" custScaleY="109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600CA-959E-471F-AA1B-C9C41725E381}" type="pres">
      <dgm:prSet presAssocID="{DBCC9F3D-2B49-4302-9967-75E0145EB65C}" presName="Name13" presStyleLbl="parChTrans1D2" presStyleIdx="1" presStyleCnt="6"/>
      <dgm:spPr/>
      <dgm:t>
        <a:bodyPr/>
        <a:lstStyle/>
        <a:p>
          <a:endParaRPr lang="ru-RU"/>
        </a:p>
      </dgm:t>
    </dgm:pt>
    <dgm:pt modelId="{60D4DF7E-C04A-4CA3-94DF-37C81304C6D9}" type="pres">
      <dgm:prSet presAssocID="{DC0310C2-6B7F-41FB-B7A9-19E25DB06585}" presName="childText" presStyleLbl="bgAcc1" presStyleIdx="1" presStyleCnt="6" custScaleX="117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B2C5C-C691-486A-A0EE-255F641A1A56}" type="pres">
      <dgm:prSet presAssocID="{136557A7-9C0C-4CA5-A2B7-B5185793D37F}" presName="root" presStyleCnt="0"/>
      <dgm:spPr/>
    </dgm:pt>
    <dgm:pt modelId="{B6AECCC1-6DDF-45C9-9CC6-CB4313288AFB}" type="pres">
      <dgm:prSet presAssocID="{136557A7-9C0C-4CA5-A2B7-B5185793D37F}" presName="rootComposite" presStyleCnt="0"/>
      <dgm:spPr/>
    </dgm:pt>
    <dgm:pt modelId="{28623BB9-B6DE-4F06-A7E7-BE56B6AB9115}" type="pres">
      <dgm:prSet presAssocID="{136557A7-9C0C-4CA5-A2B7-B5185793D37F}" presName="rootText" presStyleLbl="node1" presStyleIdx="1" presStyleCnt="3" custLinFactNeighborY="-14089"/>
      <dgm:spPr/>
      <dgm:t>
        <a:bodyPr/>
        <a:lstStyle/>
        <a:p>
          <a:endParaRPr lang="ru-RU"/>
        </a:p>
      </dgm:t>
    </dgm:pt>
    <dgm:pt modelId="{119DD5AE-BD2F-4F68-AAF6-BB5B7218B200}" type="pres">
      <dgm:prSet presAssocID="{136557A7-9C0C-4CA5-A2B7-B5185793D37F}" presName="rootConnector" presStyleLbl="node1" presStyleIdx="1" presStyleCnt="3"/>
      <dgm:spPr/>
      <dgm:t>
        <a:bodyPr/>
        <a:lstStyle/>
        <a:p>
          <a:endParaRPr lang="ru-RU"/>
        </a:p>
      </dgm:t>
    </dgm:pt>
    <dgm:pt modelId="{75EEB5DC-A086-45EC-BF5B-A4E904991052}" type="pres">
      <dgm:prSet presAssocID="{136557A7-9C0C-4CA5-A2B7-B5185793D37F}" presName="childShape" presStyleCnt="0"/>
      <dgm:spPr/>
    </dgm:pt>
    <dgm:pt modelId="{DF3C6BE1-550B-4209-8771-58142E57FA5E}" type="pres">
      <dgm:prSet presAssocID="{3D14F022-ED14-4D18-B73F-7B7D8E1ECFBD}" presName="Name13" presStyleLbl="parChTrans1D2" presStyleIdx="2" presStyleCnt="6"/>
      <dgm:spPr/>
      <dgm:t>
        <a:bodyPr/>
        <a:lstStyle/>
        <a:p>
          <a:endParaRPr lang="ru-RU"/>
        </a:p>
      </dgm:t>
    </dgm:pt>
    <dgm:pt modelId="{EB4B669F-54F8-4C1A-B4D8-74276B609087}" type="pres">
      <dgm:prSet presAssocID="{661BD37E-05A1-48D7-932D-7A24C7A9582F}" presName="childText" presStyleLbl="bgAcc1" presStyleIdx="2" presStyleCnt="6" custScaleX="124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B76BD-1410-4168-A45B-63B3C4053319}" type="pres">
      <dgm:prSet presAssocID="{C3164E92-495E-4822-81E2-224FB385EB7C}" presName="Name13" presStyleLbl="parChTrans1D2" presStyleIdx="3" presStyleCnt="6"/>
      <dgm:spPr/>
      <dgm:t>
        <a:bodyPr/>
        <a:lstStyle/>
        <a:p>
          <a:endParaRPr lang="ru-RU"/>
        </a:p>
      </dgm:t>
    </dgm:pt>
    <dgm:pt modelId="{45147C03-BFDF-4FB4-ABED-8E3AF37E176E}" type="pres">
      <dgm:prSet presAssocID="{8D0634C5-3835-4222-B20C-B48021AF9815}" presName="childText" presStyleLbl="bgAcc1" presStyleIdx="3" presStyleCnt="6" custScaleX="129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4E55C-7EE2-4F1B-9A85-155A49D5D61E}" type="pres">
      <dgm:prSet presAssocID="{DC3972A5-8155-4D78-9546-1CEDA59FDDA3}" presName="root" presStyleCnt="0"/>
      <dgm:spPr/>
    </dgm:pt>
    <dgm:pt modelId="{AB91CE9A-6E05-4960-AAF2-1F232DC4BDC4}" type="pres">
      <dgm:prSet presAssocID="{DC3972A5-8155-4D78-9546-1CEDA59FDDA3}" presName="rootComposite" presStyleCnt="0"/>
      <dgm:spPr/>
    </dgm:pt>
    <dgm:pt modelId="{185B1AFE-8FE8-4396-8FCA-A68F52B85AA3}" type="pres">
      <dgm:prSet presAssocID="{DC3972A5-8155-4D78-9546-1CEDA59FDDA3}" presName="rootText" presStyleLbl="node1" presStyleIdx="2" presStyleCnt="3" custLinFactNeighborX="-445" custLinFactNeighborY="-14089"/>
      <dgm:spPr/>
      <dgm:t>
        <a:bodyPr/>
        <a:lstStyle/>
        <a:p>
          <a:endParaRPr lang="ru-RU"/>
        </a:p>
      </dgm:t>
    </dgm:pt>
    <dgm:pt modelId="{218A87D5-AE02-4ECD-A3A1-ECFB7EFC8491}" type="pres">
      <dgm:prSet presAssocID="{DC3972A5-8155-4D78-9546-1CEDA59FDDA3}" presName="rootConnector" presStyleLbl="node1" presStyleIdx="2" presStyleCnt="3"/>
      <dgm:spPr/>
      <dgm:t>
        <a:bodyPr/>
        <a:lstStyle/>
        <a:p>
          <a:endParaRPr lang="ru-RU"/>
        </a:p>
      </dgm:t>
    </dgm:pt>
    <dgm:pt modelId="{34747C16-CBD7-4ADD-8910-A1F910DEEC80}" type="pres">
      <dgm:prSet presAssocID="{DC3972A5-8155-4D78-9546-1CEDA59FDDA3}" presName="childShape" presStyleCnt="0"/>
      <dgm:spPr/>
    </dgm:pt>
    <dgm:pt modelId="{82DE7159-E481-4356-A997-061AC818E380}" type="pres">
      <dgm:prSet presAssocID="{E19DBCB4-81FD-4956-8FA5-4D72C0DBC8FB}" presName="Name13" presStyleLbl="parChTrans1D2" presStyleIdx="4" presStyleCnt="6"/>
      <dgm:spPr/>
      <dgm:t>
        <a:bodyPr/>
        <a:lstStyle/>
        <a:p>
          <a:endParaRPr lang="ru-RU"/>
        </a:p>
      </dgm:t>
    </dgm:pt>
    <dgm:pt modelId="{A60C786B-9856-4051-8EB9-ABD06A09EB1B}" type="pres">
      <dgm:prSet presAssocID="{BF737E8F-7D7E-4C80-BCAC-ABC7035C45EB}" presName="childText" presStyleLbl="bgAcc1" presStyleIdx="4" presStyleCnt="6" custScaleX="124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34016-CE69-41DE-BB5F-0B8384C4B1B3}" type="pres">
      <dgm:prSet presAssocID="{3C2D8AB0-13D4-4080-B874-3CAE562A23B2}" presName="Name13" presStyleLbl="parChTrans1D2" presStyleIdx="5" presStyleCnt="6"/>
      <dgm:spPr/>
      <dgm:t>
        <a:bodyPr/>
        <a:lstStyle/>
        <a:p>
          <a:endParaRPr lang="ru-RU"/>
        </a:p>
      </dgm:t>
    </dgm:pt>
    <dgm:pt modelId="{78E9D94A-A135-4E9B-A3D9-B54F41022319}" type="pres">
      <dgm:prSet presAssocID="{4411771F-F0B0-4E2D-A725-8DD9E812129C}" presName="childText" presStyleLbl="bgAcc1" presStyleIdx="5" presStyleCnt="6" custScaleX="12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3715E6-C9A7-4114-9948-7609DA102013}" type="presOf" srcId="{18B0604D-84A3-4949-8CD8-EA78569E1CB0}" destId="{A8AC6369-A0E6-41F2-AA74-25D25D80F805}" srcOrd="0" destOrd="0" presId="urn:microsoft.com/office/officeart/2005/8/layout/hierarchy3"/>
    <dgm:cxn modelId="{9964DEB4-60E1-4AF1-A1B7-1882618B0786}" srcId="{42423196-E37E-4264-8F38-63ABA6350F43}" destId="{2AF62A4E-E3A8-428A-B9D9-8D45766298A0}" srcOrd="0" destOrd="0" parTransId="{18B0604D-84A3-4949-8CD8-EA78569E1CB0}" sibTransId="{CC29764B-C055-4355-A43C-EB42B990F7C9}"/>
    <dgm:cxn modelId="{33C4869B-0316-46F2-91FE-774C5704F66C}" type="presOf" srcId="{DBCC9F3D-2B49-4302-9967-75E0145EB65C}" destId="{32E600CA-959E-471F-AA1B-C9C41725E381}" srcOrd="0" destOrd="0" presId="urn:microsoft.com/office/officeart/2005/8/layout/hierarchy3"/>
    <dgm:cxn modelId="{F7F62074-6B4D-4386-96CE-E577371B467C}" type="presOf" srcId="{E19DBCB4-81FD-4956-8FA5-4D72C0DBC8FB}" destId="{82DE7159-E481-4356-A997-061AC818E380}" srcOrd="0" destOrd="0" presId="urn:microsoft.com/office/officeart/2005/8/layout/hierarchy3"/>
    <dgm:cxn modelId="{0511AF61-DC15-4D4D-B4FD-1AF4961937E2}" type="presOf" srcId="{661BD37E-05A1-48D7-932D-7A24C7A9582F}" destId="{EB4B669F-54F8-4C1A-B4D8-74276B609087}" srcOrd="0" destOrd="0" presId="urn:microsoft.com/office/officeart/2005/8/layout/hierarchy3"/>
    <dgm:cxn modelId="{E6085478-F294-44EF-8230-461F5520B099}" type="presOf" srcId="{DC3972A5-8155-4D78-9546-1CEDA59FDDA3}" destId="{218A87D5-AE02-4ECD-A3A1-ECFB7EFC8491}" srcOrd="1" destOrd="0" presId="urn:microsoft.com/office/officeart/2005/8/layout/hierarchy3"/>
    <dgm:cxn modelId="{33DF85B1-C588-476F-9550-C84EB363AF26}" srcId="{EB51F4EB-723E-4499-A80C-8C14CC7C7602}" destId="{136557A7-9C0C-4CA5-A2B7-B5185793D37F}" srcOrd="1" destOrd="0" parTransId="{3CFC5710-5D01-4B6C-8F87-D4E7CDA2B215}" sibTransId="{F5796D50-4B61-426A-B05F-B702DB1EEC9E}"/>
    <dgm:cxn modelId="{1038C814-8098-42E1-8B72-88CE3BBB421E}" type="presOf" srcId="{4411771F-F0B0-4E2D-A725-8DD9E812129C}" destId="{78E9D94A-A135-4E9B-A3D9-B54F41022319}" srcOrd="0" destOrd="0" presId="urn:microsoft.com/office/officeart/2005/8/layout/hierarchy3"/>
    <dgm:cxn modelId="{84815988-221C-4E92-8124-05FE93B96E85}" type="presOf" srcId="{42423196-E37E-4264-8F38-63ABA6350F43}" destId="{31637E50-09A1-4A76-94B9-EAB3ED05A6DB}" srcOrd="0" destOrd="0" presId="urn:microsoft.com/office/officeart/2005/8/layout/hierarchy3"/>
    <dgm:cxn modelId="{275B7A73-B1C6-416F-9BF1-C47439FD72F9}" type="presOf" srcId="{DC3972A5-8155-4D78-9546-1CEDA59FDDA3}" destId="{185B1AFE-8FE8-4396-8FCA-A68F52B85AA3}" srcOrd="0" destOrd="0" presId="urn:microsoft.com/office/officeart/2005/8/layout/hierarchy3"/>
    <dgm:cxn modelId="{2F1E614B-94C9-4545-BFB1-5432F14A92BE}" type="presOf" srcId="{DC0310C2-6B7F-41FB-B7A9-19E25DB06585}" destId="{60D4DF7E-C04A-4CA3-94DF-37C81304C6D9}" srcOrd="0" destOrd="0" presId="urn:microsoft.com/office/officeart/2005/8/layout/hierarchy3"/>
    <dgm:cxn modelId="{19E47F2E-4513-43DA-8936-AE87CB6485EA}" type="presOf" srcId="{8D0634C5-3835-4222-B20C-B48021AF9815}" destId="{45147C03-BFDF-4FB4-ABED-8E3AF37E176E}" srcOrd="0" destOrd="0" presId="urn:microsoft.com/office/officeart/2005/8/layout/hierarchy3"/>
    <dgm:cxn modelId="{608137FC-CB21-4FD1-BB50-03F8D7A813E8}" type="presOf" srcId="{136557A7-9C0C-4CA5-A2B7-B5185793D37F}" destId="{119DD5AE-BD2F-4F68-AAF6-BB5B7218B200}" srcOrd="1" destOrd="0" presId="urn:microsoft.com/office/officeart/2005/8/layout/hierarchy3"/>
    <dgm:cxn modelId="{146665E2-69D2-49EB-8617-44C3F2380B3B}" type="presOf" srcId="{3C2D8AB0-13D4-4080-B874-3CAE562A23B2}" destId="{F1734016-CE69-41DE-BB5F-0B8384C4B1B3}" srcOrd="0" destOrd="0" presId="urn:microsoft.com/office/officeart/2005/8/layout/hierarchy3"/>
    <dgm:cxn modelId="{C69C97FA-BE97-4452-A6AB-56A0E4D66227}" type="presOf" srcId="{136557A7-9C0C-4CA5-A2B7-B5185793D37F}" destId="{28623BB9-B6DE-4F06-A7E7-BE56B6AB9115}" srcOrd="0" destOrd="0" presId="urn:microsoft.com/office/officeart/2005/8/layout/hierarchy3"/>
    <dgm:cxn modelId="{C0701422-2B47-4976-836B-13F671A47639}" srcId="{DC3972A5-8155-4D78-9546-1CEDA59FDDA3}" destId="{4411771F-F0B0-4E2D-A725-8DD9E812129C}" srcOrd="1" destOrd="0" parTransId="{3C2D8AB0-13D4-4080-B874-3CAE562A23B2}" sibTransId="{320D4697-109B-4A95-8B20-72339C8668CC}"/>
    <dgm:cxn modelId="{AC2F9306-C558-4494-8363-6ACF1AFFCA6C}" srcId="{42423196-E37E-4264-8F38-63ABA6350F43}" destId="{DC0310C2-6B7F-41FB-B7A9-19E25DB06585}" srcOrd="1" destOrd="0" parTransId="{DBCC9F3D-2B49-4302-9967-75E0145EB65C}" sibTransId="{A78416EB-701E-4C0B-9706-AAEA5FAF224D}"/>
    <dgm:cxn modelId="{40CF7561-CFF1-4371-83B2-79564E20A683}" type="presOf" srcId="{C3164E92-495E-4822-81E2-224FB385EB7C}" destId="{FBDB76BD-1410-4168-A45B-63B3C4053319}" srcOrd="0" destOrd="0" presId="urn:microsoft.com/office/officeart/2005/8/layout/hierarchy3"/>
    <dgm:cxn modelId="{558AC272-0FA7-4882-A07A-2E701D4AA3AC}" type="presOf" srcId="{2AF62A4E-E3A8-428A-B9D9-8D45766298A0}" destId="{E887CB26-111F-499F-B5AF-377A0316DF55}" srcOrd="0" destOrd="0" presId="urn:microsoft.com/office/officeart/2005/8/layout/hierarchy3"/>
    <dgm:cxn modelId="{AB7CF171-409F-4C92-A56A-790ABD63587B}" type="presOf" srcId="{BF737E8F-7D7E-4C80-BCAC-ABC7035C45EB}" destId="{A60C786B-9856-4051-8EB9-ABD06A09EB1B}" srcOrd="0" destOrd="0" presId="urn:microsoft.com/office/officeart/2005/8/layout/hierarchy3"/>
    <dgm:cxn modelId="{FF808F48-F18D-4C5A-A241-28A462040AD2}" srcId="{136557A7-9C0C-4CA5-A2B7-B5185793D37F}" destId="{8D0634C5-3835-4222-B20C-B48021AF9815}" srcOrd="1" destOrd="0" parTransId="{C3164E92-495E-4822-81E2-224FB385EB7C}" sibTransId="{BD367EA8-E5FD-4718-A724-94F17C4BDE2B}"/>
    <dgm:cxn modelId="{A2DD2A7E-08E2-4638-9A8B-597A93E2ABE4}" srcId="{EB51F4EB-723E-4499-A80C-8C14CC7C7602}" destId="{DC3972A5-8155-4D78-9546-1CEDA59FDDA3}" srcOrd="2" destOrd="0" parTransId="{0EB24880-4F4E-4035-BFF2-4A7ACE744ED2}" sibTransId="{9A3C6DBE-E956-4679-A932-08E15D6E0F93}"/>
    <dgm:cxn modelId="{AA5681BB-CA1A-4666-ADDE-D664B3B46AB9}" type="presOf" srcId="{3D14F022-ED14-4D18-B73F-7B7D8E1ECFBD}" destId="{DF3C6BE1-550B-4209-8771-58142E57FA5E}" srcOrd="0" destOrd="0" presId="urn:microsoft.com/office/officeart/2005/8/layout/hierarchy3"/>
    <dgm:cxn modelId="{2CAF2A01-BA22-4055-830F-58DF127A87DB}" type="presOf" srcId="{EB51F4EB-723E-4499-A80C-8C14CC7C7602}" destId="{F29E85DE-E787-4D99-8233-51158C30975F}" srcOrd="0" destOrd="0" presId="urn:microsoft.com/office/officeart/2005/8/layout/hierarchy3"/>
    <dgm:cxn modelId="{9BA320AF-0E83-494B-854F-DA573857167B}" type="presOf" srcId="{42423196-E37E-4264-8F38-63ABA6350F43}" destId="{4A5840E1-F947-4E8A-9DEB-E386AF9F51B6}" srcOrd="1" destOrd="0" presId="urn:microsoft.com/office/officeart/2005/8/layout/hierarchy3"/>
    <dgm:cxn modelId="{B0F09C56-ED6A-477B-90B5-EEF2B81FB396}" srcId="{EB51F4EB-723E-4499-A80C-8C14CC7C7602}" destId="{42423196-E37E-4264-8F38-63ABA6350F43}" srcOrd="0" destOrd="0" parTransId="{9EDE1955-6A3C-4397-9DC8-5FFB39D53455}" sibTransId="{AC545ECA-5B07-487A-AD79-44EFDD641A39}"/>
    <dgm:cxn modelId="{C3B1076D-AC8A-48C1-A7D6-B88842588127}" srcId="{DC3972A5-8155-4D78-9546-1CEDA59FDDA3}" destId="{BF737E8F-7D7E-4C80-BCAC-ABC7035C45EB}" srcOrd="0" destOrd="0" parTransId="{E19DBCB4-81FD-4956-8FA5-4D72C0DBC8FB}" sibTransId="{4236A25B-C8FD-4B46-947B-C4D097968E27}"/>
    <dgm:cxn modelId="{F1A79BF9-353C-4577-B577-8DFCDF3B1715}" srcId="{136557A7-9C0C-4CA5-A2B7-B5185793D37F}" destId="{661BD37E-05A1-48D7-932D-7A24C7A9582F}" srcOrd="0" destOrd="0" parTransId="{3D14F022-ED14-4D18-B73F-7B7D8E1ECFBD}" sibTransId="{C44662FD-822B-40EA-95C6-BCB13DF43D29}"/>
    <dgm:cxn modelId="{F1B5CDED-F367-43C1-AE63-37C8C5E74EA2}" type="presParOf" srcId="{F29E85DE-E787-4D99-8233-51158C30975F}" destId="{0EDFDD4B-A103-432E-AC5D-293D567C25D9}" srcOrd="0" destOrd="0" presId="urn:microsoft.com/office/officeart/2005/8/layout/hierarchy3"/>
    <dgm:cxn modelId="{3D1DAC1D-BCA2-4F12-85EE-F0D83FF18F62}" type="presParOf" srcId="{0EDFDD4B-A103-432E-AC5D-293D567C25D9}" destId="{2D2A5C2E-D7E3-482A-A881-440CB92D0B02}" srcOrd="0" destOrd="0" presId="urn:microsoft.com/office/officeart/2005/8/layout/hierarchy3"/>
    <dgm:cxn modelId="{739A4213-CBA8-42DB-83D1-AC80C6BD0769}" type="presParOf" srcId="{2D2A5C2E-D7E3-482A-A881-440CB92D0B02}" destId="{31637E50-09A1-4A76-94B9-EAB3ED05A6DB}" srcOrd="0" destOrd="0" presId="urn:microsoft.com/office/officeart/2005/8/layout/hierarchy3"/>
    <dgm:cxn modelId="{B5F9018E-CFB9-4BCA-9B2C-891DA94D9888}" type="presParOf" srcId="{2D2A5C2E-D7E3-482A-A881-440CB92D0B02}" destId="{4A5840E1-F947-4E8A-9DEB-E386AF9F51B6}" srcOrd="1" destOrd="0" presId="urn:microsoft.com/office/officeart/2005/8/layout/hierarchy3"/>
    <dgm:cxn modelId="{B74C4A7A-9E48-492E-A9D0-1DD944003F93}" type="presParOf" srcId="{0EDFDD4B-A103-432E-AC5D-293D567C25D9}" destId="{79D18B31-1932-44B0-9E45-E39C35AD6FDE}" srcOrd="1" destOrd="0" presId="urn:microsoft.com/office/officeart/2005/8/layout/hierarchy3"/>
    <dgm:cxn modelId="{1929CFA0-F790-43A0-9622-D4B88BB319EE}" type="presParOf" srcId="{79D18B31-1932-44B0-9E45-E39C35AD6FDE}" destId="{A8AC6369-A0E6-41F2-AA74-25D25D80F805}" srcOrd="0" destOrd="0" presId="urn:microsoft.com/office/officeart/2005/8/layout/hierarchy3"/>
    <dgm:cxn modelId="{B6EACDFF-1AD1-4304-AD53-6CA3586EC510}" type="presParOf" srcId="{79D18B31-1932-44B0-9E45-E39C35AD6FDE}" destId="{E887CB26-111F-499F-B5AF-377A0316DF55}" srcOrd="1" destOrd="0" presId="urn:microsoft.com/office/officeart/2005/8/layout/hierarchy3"/>
    <dgm:cxn modelId="{6E6B7B5E-8698-4BAB-987C-810CF83B073C}" type="presParOf" srcId="{79D18B31-1932-44B0-9E45-E39C35AD6FDE}" destId="{32E600CA-959E-471F-AA1B-C9C41725E381}" srcOrd="2" destOrd="0" presId="urn:microsoft.com/office/officeart/2005/8/layout/hierarchy3"/>
    <dgm:cxn modelId="{2C9EC9C9-B08F-4A6A-B50C-29C4A0A8B7D0}" type="presParOf" srcId="{79D18B31-1932-44B0-9E45-E39C35AD6FDE}" destId="{60D4DF7E-C04A-4CA3-94DF-37C81304C6D9}" srcOrd="3" destOrd="0" presId="urn:microsoft.com/office/officeart/2005/8/layout/hierarchy3"/>
    <dgm:cxn modelId="{BBA6885F-24F8-4034-B4FD-772565A3F530}" type="presParOf" srcId="{F29E85DE-E787-4D99-8233-51158C30975F}" destId="{6D6B2C5C-C691-486A-A0EE-255F641A1A56}" srcOrd="1" destOrd="0" presId="urn:microsoft.com/office/officeart/2005/8/layout/hierarchy3"/>
    <dgm:cxn modelId="{D895A553-EDAA-4890-8C51-57DB680EB45B}" type="presParOf" srcId="{6D6B2C5C-C691-486A-A0EE-255F641A1A56}" destId="{B6AECCC1-6DDF-45C9-9CC6-CB4313288AFB}" srcOrd="0" destOrd="0" presId="urn:microsoft.com/office/officeart/2005/8/layout/hierarchy3"/>
    <dgm:cxn modelId="{E9C5BE31-0D43-44B1-8B60-771E2319788F}" type="presParOf" srcId="{B6AECCC1-6DDF-45C9-9CC6-CB4313288AFB}" destId="{28623BB9-B6DE-4F06-A7E7-BE56B6AB9115}" srcOrd="0" destOrd="0" presId="urn:microsoft.com/office/officeart/2005/8/layout/hierarchy3"/>
    <dgm:cxn modelId="{DA0F31BD-9F02-44A8-AB63-1295D6DAE03E}" type="presParOf" srcId="{B6AECCC1-6DDF-45C9-9CC6-CB4313288AFB}" destId="{119DD5AE-BD2F-4F68-AAF6-BB5B7218B200}" srcOrd="1" destOrd="0" presId="urn:microsoft.com/office/officeart/2005/8/layout/hierarchy3"/>
    <dgm:cxn modelId="{1CB14705-C6B2-4831-8549-6715C45A5FAF}" type="presParOf" srcId="{6D6B2C5C-C691-486A-A0EE-255F641A1A56}" destId="{75EEB5DC-A086-45EC-BF5B-A4E904991052}" srcOrd="1" destOrd="0" presId="urn:microsoft.com/office/officeart/2005/8/layout/hierarchy3"/>
    <dgm:cxn modelId="{FBDF31B5-E08A-47A6-AE4F-BD0956F190D6}" type="presParOf" srcId="{75EEB5DC-A086-45EC-BF5B-A4E904991052}" destId="{DF3C6BE1-550B-4209-8771-58142E57FA5E}" srcOrd="0" destOrd="0" presId="urn:microsoft.com/office/officeart/2005/8/layout/hierarchy3"/>
    <dgm:cxn modelId="{910B4F34-980D-4B92-AC8B-66298EBC661C}" type="presParOf" srcId="{75EEB5DC-A086-45EC-BF5B-A4E904991052}" destId="{EB4B669F-54F8-4C1A-B4D8-74276B609087}" srcOrd="1" destOrd="0" presId="urn:microsoft.com/office/officeart/2005/8/layout/hierarchy3"/>
    <dgm:cxn modelId="{6310CA96-6712-46D7-9464-D13AFAF0FBCB}" type="presParOf" srcId="{75EEB5DC-A086-45EC-BF5B-A4E904991052}" destId="{FBDB76BD-1410-4168-A45B-63B3C4053319}" srcOrd="2" destOrd="0" presId="urn:microsoft.com/office/officeart/2005/8/layout/hierarchy3"/>
    <dgm:cxn modelId="{0CBF14DA-3F02-46AE-9796-34F32E84CD6F}" type="presParOf" srcId="{75EEB5DC-A086-45EC-BF5B-A4E904991052}" destId="{45147C03-BFDF-4FB4-ABED-8E3AF37E176E}" srcOrd="3" destOrd="0" presId="urn:microsoft.com/office/officeart/2005/8/layout/hierarchy3"/>
    <dgm:cxn modelId="{7B4965AF-324A-49CF-BF16-0F8432B58E3E}" type="presParOf" srcId="{F29E85DE-E787-4D99-8233-51158C30975F}" destId="{ED54E55C-7EE2-4F1B-9A85-155A49D5D61E}" srcOrd="2" destOrd="0" presId="urn:microsoft.com/office/officeart/2005/8/layout/hierarchy3"/>
    <dgm:cxn modelId="{2BDB3E32-FB80-41D9-922B-67377276CB79}" type="presParOf" srcId="{ED54E55C-7EE2-4F1B-9A85-155A49D5D61E}" destId="{AB91CE9A-6E05-4960-AAF2-1F232DC4BDC4}" srcOrd="0" destOrd="0" presId="urn:microsoft.com/office/officeart/2005/8/layout/hierarchy3"/>
    <dgm:cxn modelId="{A1970755-0D81-451A-833B-E1A975923C5E}" type="presParOf" srcId="{AB91CE9A-6E05-4960-AAF2-1F232DC4BDC4}" destId="{185B1AFE-8FE8-4396-8FCA-A68F52B85AA3}" srcOrd="0" destOrd="0" presId="urn:microsoft.com/office/officeart/2005/8/layout/hierarchy3"/>
    <dgm:cxn modelId="{620540C8-7EA6-40F9-81B3-7535139BACB7}" type="presParOf" srcId="{AB91CE9A-6E05-4960-AAF2-1F232DC4BDC4}" destId="{218A87D5-AE02-4ECD-A3A1-ECFB7EFC8491}" srcOrd="1" destOrd="0" presId="urn:microsoft.com/office/officeart/2005/8/layout/hierarchy3"/>
    <dgm:cxn modelId="{EE630B98-4476-4D54-8F69-C7960F4E4650}" type="presParOf" srcId="{ED54E55C-7EE2-4F1B-9A85-155A49D5D61E}" destId="{34747C16-CBD7-4ADD-8910-A1F910DEEC80}" srcOrd="1" destOrd="0" presId="urn:microsoft.com/office/officeart/2005/8/layout/hierarchy3"/>
    <dgm:cxn modelId="{C68BE42C-0571-4CD7-9028-A47E4188F8E6}" type="presParOf" srcId="{34747C16-CBD7-4ADD-8910-A1F910DEEC80}" destId="{82DE7159-E481-4356-A997-061AC818E380}" srcOrd="0" destOrd="0" presId="urn:microsoft.com/office/officeart/2005/8/layout/hierarchy3"/>
    <dgm:cxn modelId="{1288FE3A-BBA2-4ED1-885F-594CEF3201A2}" type="presParOf" srcId="{34747C16-CBD7-4ADD-8910-A1F910DEEC80}" destId="{A60C786B-9856-4051-8EB9-ABD06A09EB1B}" srcOrd="1" destOrd="0" presId="urn:microsoft.com/office/officeart/2005/8/layout/hierarchy3"/>
    <dgm:cxn modelId="{0503597A-B8B5-4237-AEE7-46EA8D5E90CF}" type="presParOf" srcId="{34747C16-CBD7-4ADD-8910-A1F910DEEC80}" destId="{F1734016-CE69-41DE-BB5F-0B8384C4B1B3}" srcOrd="2" destOrd="0" presId="urn:microsoft.com/office/officeart/2005/8/layout/hierarchy3"/>
    <dgm:cxn modelId="{BD4D7CDC-2563-49D7-A473-36AEC1026C21}" type="presParOf" srcId="{34747C16-CBD7-4ADD-8910-A1F910DEEC80}" destId="{78E9D94A-A135-4E9B-A3D9-B54F4102231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8DA192-2770-49FB-9D5E-B288E1FE545E}">
      <dsp:nvSpPr>
        <dsp:cNvPr id="0" name=""/>
        <dsp:cNvSpPr/>
      </dsp:nvSpPr>
      <dsp:spPr>
        <a:xfrm>
          <a:off x="0" y="625437"/>
          <a:ext cx="5410199" cy="67893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A0536-7ECD-4B03-8DA3-F7006DF5B0A7}">
      <dsp:nvSpPr>
        <dsp:cNvPr id="0" name=""/>
        <dsp:cNvSpPr/>
      </dsp:nvSpPr>
      <dsp:spPr>
        <a:xfrm>
          <a:off x="270510" y="151190"/>
          <a:ext cx="3787140" cy="7009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45" tIns="0" rIns="14314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Подготовка систем коммунальной инфраструктуры к осенне-зимнему периоду (2018 год – 0,4;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2019 год –0,2; 2020 год – 0,2)</a:t>
          </a:r>
          <a:endParaRPr lang="ru-RU" sz="1200" b="0" kern="120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510" y="151190"/>
        <a:ext cx="3787140" cy="700910"/>
      </dsp:txXfrm>
    </dsp:sp>
    <dsp:sp modelId="{B9D657BF-D3E2-474D-B9BF-EA9268CBD2A0}">
      <dsp:nvSpPr>
        <dsp:cNvPr id="0" name=""/>
        <dsp:cNvSpPr/>
      </dsp:nvSpPr>
      <dsp:spPr>
        <a:xfrm>
          <a:off x="0" y="2015882"/>
          <a:ext cx="5410199" cy="630658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846DE-2657-4E58-AA0A-398F4BC83AD8}">
      <dsp:nvSpPr>
        <dsp:cNvPr id="0" name=""/>
        <dsp:cNvSpPr/>
      </dsp:nvSpPr>
      <dsp:spPr>
        <a:xfrm>
          <a:off x="270510" y="1433992"/>
          <a:ext cx="3787140" cy="76894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45" tIns="0" rIns="14314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Разработка программы "Комплексное развитие коммунальной инфраструктуры гп. </a:t>
          </a:r>
          <a:r>
            <a:rPr lang="ru-RU" sz="1200" b="0" i="0" u="none" strike="noStrike" kern="1200" dirty="0" err="1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     (2018 год – 0,1; 2019 год – 0,1; 2020 год – 0,1)</a:t>
          </a:r>
          <a:endParaRPr lang="ru-RU" sz="1200" b="0" kern="120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510" y="1433992"/>
        <a:ext cx="3787140" cy="768948"/>
      </dsp:txXfrm>
    </dsp:sp>
    <dsp:sp modelId="{118F0DBC-DE19-4418-8371-5A9369468BB2}">
      <dsp:nvSpPr>
        <dsp:cNvPr id="0" name=""/>
        <dsp:cNvSpPr/>
      </dsp:nvSpPr>
      <dsp:spPr>
        <a:xfrm>
          <a:off x="0" y="3595518"/>
          <a:ext cx="5410199" cy="561389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53C00-07B7-44B5-B8E6-08027F348DCE}">
      <dsp:nvSpPr>
        <dsp:cNvPr id="0" name=""/>
        <dsp:cNvSpPr/>
      </dsp:nvSpPr>
      <dsp:spPr>
        <a:xfrm>
          <a:off x="304799" y="2815451"/>
          <a:ext cx="3787140" cy="9740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45" tIns="0" rIns="14314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Предоставление субсидий организациям  на возмещение недополученных доходов при оказании жилищно-коммунальных услуг, услуг бани  населению по регулируемым ценам (2018 год –15,0; 2019 год – 8,1; 2020 год – 10,8)</a:t>
          </a:r>
          <a:endParaRPr lang="ru-RU" sz="1200" b="0" kern="1200" dirty="0">
            <a:solidFill>
              <a:schemeClr val="bg1">
                <a:lumMod val="9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4799" y="2815451"/>
        <a:ext cx="3787140" cy="974034"/>
      </dsp:txXfrm>
    </dsp:sp>
    <dsp:sp modelId="{10D0C21A-A291-4E1F-B7B5-34BE39A0DB38}">
      <dsp:nvSpPr>
        <dsp:cNvPr id="0" name=""/>
        <dsp:cNvSpPr/>
      </dsp:nvSpPr>
      <dsp:spPr>
        <a:xfrm>
          <a:off x="0" y="4727951"/>
          <a:ext cx="5410199" cy="580648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A1249-9AEA-45F6-912F-E802CE512118}">
      <dsp:nvSpPr>
        <dsp:cNvPr id="0" name=""/>
        <dsp:cNvSpPr/>
      </dsp:nvSpPr>
      <dsp:spPr>
        <a:xfrm>
          <a:off x="270510" y="4558100"/>
          <a:ext cx="3787140" cy="7504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45" tIns="0" rIns="143145" bIns="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Содержание муниципального жилищного фонда </a:t>
          </a:r>
          <a:r>
            <a:rPr lang="ru-RU" sz="1200" b="0" i="0" u="none" strike="noStrike" kern="12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rPr>
            <a:t>2018 год – 4,4; 2019 год – 5,3; 2019 год – 5,6)</a:t>
          </a:r>
          <a:endParaRPr lang="ru-RU" sz="12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510" y="4558100"/>
        <a:ext cx="3787140" cy="7504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DFF9F8-EBE6-45DB-AEA3-18A0170173FD}">
      <dsp:nvSpPr>
        <dsp:cNvPr id="0" name=""/>
        <dsp:cNvSpPr/>
      </dsp:nvSpPr>
      <dsp:spPr>
        <a:xfrm rot="5400000">
          <a:off x="-87237" y="87716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1</a:t>
          </a:r>
          <a:endParaRPr lang="ru-RU" sz="1000" kern="1200" dirty="0"/>
        </a:p>
      </dsp:txBody>
      <dsp:txXfrm rot="5400000">
        <a:off x="-87237" y="87716"/>
        <a:ext cx="581583" cy="407108"/>
      </dsp:txXfrm>
    </dsp:sp>
    <dsp:sp modelId="{59C5B698-6DFD-4729-91DA-798994D0F40D}">
      <dsp:nvSpPr>
        <dsp:cNvPr id="0" name=""/>
        <dsp:cNvSpPr/>
      </dsp:nvSpPr>
      <dsp:spPr>
        <a:xfrm rot="5400000">
          <a:off x="4243639" y="-3836052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выполнение мероприятий по замене 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5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% ветхих муниципальных инженерных сетей тепло, водоснабжения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(замена трубопроводов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тепловодоснабжения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по ул. Полевая до ж/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д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по ул. Полевая 11 и 12. протяженностью 260 метров)</a:t>
          </a:r>
          <a:endParaRPr lang="ru-RU" sz="1000" kern="1200" dirty="0"/>
        </a:p>
      </dsp:txBody>
      <dsp:txXfrm rot="5400000">
        <a:off x="4243639" y="-3836052"/>
        <a:ext cx="378029" cy="8051091"/>
      </dsp:txXfrm>
    </dsp:sp>
    <dsp:sp modelId="{2F88582D-BA1D-4C31-B239-2667FEEF45FA}">
      <dsp:nvSpPr>
        <dsp:cNvPr id="0" name=""/>
        <dsp:cNvSpPr/>
      </dsp:nvSpPr>
      <dsp:spPr>
        <a:xfrm rot="5400000">
          <a:off x="-87237" y="616202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2</a:t>
          </a:r>
          <a:endParaRPr lang="ru-RU" sz="1000" kern="1200" dirty="0"/>
        </a:p>
      </dsp:txBody>
      <dsp:txXfrm rot="5400000">
        <a:off x="-87237" y="616202"/>
        <a:ext cx="581583" cy="407108"/>
      </dsp:txXfrm>
    </dsp:sp>
    <dsp:sp modelId="{35F8415A-FD63-4905-90E7-E6D9E45E556F}">
      <dsp:nvSpPr>
        <dsp:cNvPr id="0" name=""/>
        <dsp:cNvSpPr/>
      </dsp:nvSpPr>
      <dsp:spPr>
        <a:xfrm rot="5400000">
          <a:off x="4243639" y="-3285485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разработка программы комплексное развитие коммунальной инфраструктуры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пгт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.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Берёзово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endParaRPr lang="ru-RU" sz="1000" kern="1200" dirty="0"/>
        </a:p>
      </dsp:txBody>
      <dsp:txXfrm rot="5400000">
        <a:off x="4243639" y="-3285485"/>
        <a:ext cx="378029" cy="8051091"/>
      </dsp:txXfrm>
    </dsp:sp>
    <dsp:sp modelId="{3B12C8A4-0C7C-442F-94F2-F310DF9E1386}">
      <dsp:nvSpPr>
        <dsp:cNvPr id="0" name=""/>
        <dsp:cNvSpPr/>
      </dsp:nvSpPr>
      <dsp:spPr>
        <a:xfrm rot="5400000">
          <a:off x="-87237" y="1144688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3</a:t>
          </a:r>
          <a:endParaRPr lang="ru-RU" sz="1000" kern="1200" dirty="0"/>
        </a:p>
      </dsp:txBody>
      <dsp:txXfrm rot="5400000">
        <a:off x="-87237" y="1144688"/>
        <a:ext cx="581583" cy="407108"/>
      </dsp:txXfrm>
    </dsp:sp>
    <dsp:sp modelId="{AE74F617-E977-411D-A95D-35E36BF716EC}">
      <dsp:nvSpPr>
        <dsp:cNvPr id="0" name=""/>
        <dsp:cNvSpPr/>
      </dsp:nvSpPr>
      <dsp:spPr>
        <a:xfrm rot="5400000">
          <a:off x="4243639" y="-2779080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разработка программы комплексное развитие коммунальной инфраструктуры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пгт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.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Берёзово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endParaRPr lang="ru-RU" sz="1000" kern="1200" dirty="0"/>
        </a:p>
      </dsp:txBody>
      <dsp:txXfrm rot="5400000">
        <a:off x="4243639" y="-2779080"/>
        <a:ext cx="378029" cy="8051091"/>
      </dsp:txXfrm>
    </dsp:sp>
    <dsp:sp modelId="{95D886A0-107B-46CD-8CC3-51403547FA07}">
      <dsp:nvSpPr>
        <dsp:cNvPr id="0" name=""/>
        <dsp:cNvSpPr/>
      </dsp:nvSpPr>
      <dsp:spPr>
        <a:xfrm rot="5400000">
          <a:off x="-87237" y="1673174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4</a:t>
          </a:r>
          <a:endParaRPr lang="ru-RU" sz="1000" kern="1200" dirty="0"/>
        </a:p>
      </dsp:txBody>
      <dsp:txXfrm rot="5400000">
        <a:off x="-87237" y="1673174"/>
        <a:ext cx="581583" cy="407108"/>
      </dsp:txXfrm>
    </dsp:sp>
    <dsp:sp modelId="{AACA16C2-ECFC-4274-BDF8-19B3FC75F2F8}">
      <dsp:nvSpPr>
        <dsp:cNvPr id="0" name=""/>
        <dsp:cNvSpPr/>
      </dsp:nvSpPr>
      <dsp:spPr>
        <a:xfrm rot="5400000">
          <a:off x="4243639" y="-2250594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обеспечение предприятий резервом материально-технических средств для аварийно-восстановительных работ </a:t>
          </a:r>
          <a:endParaRPr lang="ru-RU" sz="1000" kern="1200" dirty="0"/>
        </a:p>
      </dsp:txBody>
      <dsp:txXfrm rot="5400000">
        <a:off x="4243639" y="-2250594"/>
        <a:ext cx="378029" cy="8051091"/>
      </dsp:txXfrm>
    </dsp:sp>
    <dsp:sp modelId="{B8AAA246-326F-44D3-94CF-F10B78EF8A3C}">
      <dsp:nvSpPr>
        <dsp:cNvPr id="0" name=""/>
        <dsp:cNvSpPr/>
      </dsp:nvSpPr>
      <dsp:spPr>
        <a:xfrm rot="5400000">
          <a:off x="-87237" y="2201659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5</a:t>
          </a:r>
          <a:endParaRPr lang="ru-RU" sz="1000" kern="1200" dirty="0"/>
        </a:p>
      </dsp:txBody>
      <dsp:txXfrm rot="5400000">
        <a:off x="-87237" y="2201659"/>
        <a:ext cx="581583" cy="407108"/>
      </dsp:txXfrm>
    </dsp:sp>
    <dsp:sp modelId="{837330E5-DA63-4523-9C0A-C4327EBE5132}">
      <dsp:nvSpPr>
        <dsp:cNvPr id="0" name=""/>
        <dsp:cNvSpPr/>
      </dsp:nvSpPr>
      <dsp:spPr>
        <a:xfrm rot="5400000">
          <a:off x="4243639" y="-1722108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актуализация схем теплоснабжения, водоснабжения и водоотведения </a:t>
          </a:r>
          <a:endParaRPr lang="ru-RU" sz="1000" kern="1200" dirty="0"/>
        </a:p>
      </dsp:txBody>
      <dsp:txXfrm rot="5400000">
        <a:off x="4243639" y="-1722108"/>
        <a:ext cx="378029" cy="8051091"/>
      </dsp:txXfrm>
    </dsp:sp>
    <dsp:sp modelId="{8A88BAE1-B96F-40C6-ADCB-22A65660A3D1}">
      <dsp:nvSpPr>
        <dsp:cNvPr id="0" name=""/>
        <dsp:cNvSpPr/>
      </dsp:nvSpPr>
      <dsp:spPr>
        <a:xfrm rot="5400000">
          <a:off x="-87237" y="2730145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6</a:t>
          </a:r>
          <a:endParaRPr lang="ru-RU" sz="1000" kern="1200" dirty="0"/>
        </a:p>
      </dsp:txBody>
      <dsp:txXfrm rot="5400000">
        <a:off x="-87237" y="2730145"/>
        <a:ext cx="581583" cy="407108"/>
      </dsp:txXfrm>
    </dsp:sp>
    <dsp:sp modelId="{764EB634-8F13-4212-AD0A-0A6BC5CB2FA7}">
      <dsp:nvSpPr>
        <dsp:cNvPr id="0" name=""/>
        <dsp:cNvSpPr/>
      </dsp:nvSpPr>
      <dsp:spPr>
        <a:xfrm rot="5400000">
          <a:off x="4243639" y="-1193622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снос жилья  (ул.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Кибардина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16, ул. Аэропорт 9, ул. Производственная 16, ул. Астраханцева 15 «а», ул. </a:t>
          </a:r>
          <a:r>
            <a:rPr kumimoji="0" lang="ru-RU" sz="1000" b="0" i="0" u="none" strike="noStrike" kern="1200" cap="none" normalizeH="0" baseline="0" dirty="0" err="1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Дуркина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44)</a:t>
          </a:r>
          <a:endParaRPr lang="ru-RU" sz="1000" kern="1200" dirty="0"/>
        </a:p>
      </dsp:txBody>
      <dsp:txXfrm rot="5400000">
        <a:off x="4243639" y="-1193622"/>
        <a:ext cx="378029" cy="8051091"/>
      </dsp:txXfrm>
    </dsp:sp>
    <dsp:sp modelId="{DA13F9DA-F6FB-4D9E-B8BB-6E2E4106630D}">
      <dsp:nvSpPr>
        <dsp:cNvPr id="0" name=""/>
        <dsp:cNvSpPr/>
      </dsp:nvSpPr>
      <dsp:spPr>
        <a:xfrm rot="5400000">
          <a:off x="-87237" y="3258631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7</a:t>
          </a:r>
          <a:endParaRPr lang="ru-RU" sz="1000" kern="1200" dirty="0"/>
        </a:p>
      </dsp:txBody>
      <dsp:txXfrm rot="5400000">
        <a:off x="-87237" y="3258631"/>
        <a:ext cx="581583" cy="407108"/>
      </dsp:txXfrm>
    </dsp:sp>
    <dsp:sp modelId="{83EEF7DE-4BEF-421D-A71B-C4C3DE90C4D1}">
      <dsp:nvSpPr>
        <dsp:cNvPr id="0" name=""/>
        <dsp:cNvSpPr/>
      </dsp:nvSpPr>
      <dsp:spPr>
        <a:xfrm rot="5400000">
          <a:off x="4243639" y="-665137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экспертиза зданий и признание их аварийным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и</a:t>
          </a:r>
          <a:endParaRPr lang="ru-RU" sz="1000" kern="1200" dirty="0"/>
        </a:p>
      </dsp:txBody>
      <dsp:txXfrm rot="5400000">
        <a:off x="4243639" y="-665137"/>
        <a:ext cx="378029" cy="8051091"/>
      </dsp:txXfrm>
    </dsp:sp>
    <dsp:sp modelId="{9F500B84-F66F-48E5-9329-0A972127F803}">
      <dsp:nvSpPr>
        <dsp:cNvPr id="0" name=""/>
        <dsp:cNvSpPr/>
      </dsp:nvSpPr>
      <dsp:spPr>
        <a:xfrm rot="5400000">
          <a:off x="-87237" y="3787117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8</a:t>
          </a:r>
          <a:endParaRPr lang="ru-RU" sz="1000" kern="1200" dirty="0"/>
        </a:p>
      </dsp:txBody>
      <dsp:txXfrm rot="5400000">
        <a:off x="-87237" y="3787117"/>
        <a:ext cx="581583" cy="407108"/>
      </dsp:txXfrm>
    </dsp:sp>
    <dsp:sp modelId="{4AFE21BF-1E9A-4BBA-A1FC-F3FD0D0209D7}">
      <dsp:nvSpPr>
        <dsp:cNvPr id="0" name=""/>
        <dsp:cNvSpPr/>
      </dsp:nvSpPr>
      <dsp:spPr>
        <a:xfrm rot="5400000">
          <a:off x="4243639" y="-136651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взносы на кап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итальный 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ремонт</a:t>
          </a:r>
          <a:endParaRPr lang="ru-RU" sz="1000" kern="1200" dirty="0"/>
        </a:p>
      </dsp:txBody>
      <dsp:txXfrm rot="5400000">
        <a:off x="4243639" y="-136651"/>
        <a:ext cx="378029" cy="8051091"/>
      </dsp:txXfrm>
    </dsp:sp>
    <dsp:sp modelId="{30C16F63-EEC2-442D-AD7F-C7AE8A228345}">
      <dsp:nvSpPr>
        <dsp:cNvPr id="0" name=""/>
        <dsp:cNvSpPr/>
      </dsp:nvSpPr>
      <dsp:spPr>
        <a:xfrm rot="5400000">
          <a:off x="-87237" y="4315603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9</a:t>
          </a:r>
          <a:endParaRPr lang="ru-RU" sz="1000" kern="1200" dirty="0"/>
        </a:p>
      </dsp:txBody>
      <dsp:txXfrm rot="5400000">
        <a:off x="-87237" y="4315603"/>
        <a:ext cx="581583" cy="407108"/>
      </dsp:txXfrm>
    </dsp:sp>
    <dsp:sp modelId="{4DA053B6-E55A-4BB3-8C1F-CF712DA06C14}">
      <dsp:nvSpPr>
        <dsp:cNvPr id="0" name=""/>
        <dsp:cNvSpPr/>
      </dsp:nvSpPr>
      <dsp:spPr>
        <a:xfrm rot="5400000">
          <a:off x="4243639" y="391834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ремонт жилфонда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endParaRPr lang="ru-RU" sz="1000" kern="1200" dirty="0"/>
        </a:p>
      </dsp:txBody>
      <dsp:txXfrm rot="5400000">
        <a:off x="4243639" y="391834"/>
        <a:ext cx="378029" cy="8051091"/>
      </dsp:txXfrm>
    </dsp:sp>
    <dsp:sp modelId="{320F35DC-05B7-4835-A3F7-E096ED6AB7C4}">
      <dsp:nvSpPr>
        <dsp:cNvPr id="0" name=""/>
        <dsp:cNvSpPr/>
      </dsp:nvSpPr>
      <dsp:spPr>
        <a:xfrm rot="5400000">
          <a:off x="-87237" y="4844089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10</a:t>
          </a:r>
          <a:endParaRPr lang="ru-RU" sz="1000" kern="1200" dirty="0"/>
        </a:p>
      </dsp:txBody>
      <dsp:txXfrm rot="5400000">
        <a:off x="-87237" y="4844089"/>
        <a:ext cx="581583" cy="407108"/>
      </dsp:txXfrm>
    </dsp:sp>
    <dsp:sp modelId="{9551BFC5-4362-4613-B309-BC8AE79F92B1}">
      <dsp:nvSpPr>
        <dsp:cNvPr id="0" name=""/>
        <dsp:cNvSpPr/>
      </dsp:nvSpPr>
      <dsp:spPr>
        <a:xfrm rot="5400000">
          <a:off x="4243639" y="920320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субсидии на финансирование инвестиционных проектов реализуемых на основе концессионных соглашений  </a:t>
          </a:r>
          <a:endParaRPr lang="ru-RU" sz="1000" kern="1200" dirty="0"/>
        </a:p>
      </dsp:txBody>
      <dsp:txXfrm rot="5400000">
        <a:off x="4243639" y="920320"/>
        <a:ext cx="378029" cy="8051091"/>
      </dsp:txXfrm>
    </dsp:sp>
    <dsp:sp modelId="{1216831A-B618-4FB4-A7C1-059BC19B1627}">
      <dsp:nvSpPr>
        <dsp:cNvPr id="0" name=""/>
        <dsp:cNvSpPr/>
      </dsp:nvSpPr>
      <dsp:spPr>
        <a:xfrm rot="5400000">
          <a:off x="-87237" y="5372575"/>
          <a:ext cx="581583" cy="40710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11</a:t>
          </a:r>
          <a:endParaRPr lang="ru-RU" sz="1000" kern="1200" dirty="0"/>
        </a:p>
      </dsp:txBody>
      <dsp:txXfrm rot="5400000">
        <a:off x="-87237" y="5372575"/>
        <a:ext cx="581583" cy="407108"/>
      </dsp:txXfrm>
    </dsp:sp>
    <dsp:sp modelId="{94F001BB-9DE7-4927-9191-F5FB51920A6C}">
      <dsp:nvSpPr>
        <dsp:cNvPr id="0" name=""/>
        <dsp:cNvSpPr/>
      </dsp:nvSpPr>
      <dsp:spPr>
        <a:xfrm rot="5400000">
          <a:off x="4243639" y="1448806"/>
          <a:ext cx="378029" cy="80510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субсидия на возмещение недополученных доходов, при оказании коммунальных услуг по регулируемым ценам (тепло, вода,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</a:t>
          </a:r>
          <a:r>
            <a:rPr kumimoji="0" lang="ru-RU" sz="1000" b="0" i="0" u="none" strike="noStrike" kern="1200" cap="none" normalizeH="0" baseline="0" dirty="0" smtClean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бани)</a:t>
          </a:r>
          <a:endParaRPr lang="ru-RU" sz="1000" kern="1200" dirty="0"/>
        </a:p>
      </dsp:txBody>
      <dsp:txXfrm rot="5400000">
        <a:off x="4243639" y="1448806"/>
        <a:ext cx="378029" cy="805109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2220BD-53EC-4F7B-9329-417C37F67994}">
      <dsp:nvSpPr>
        <dsp:cNvPr id="0" name=""/>
        <dsp:cNvSpPr/>
      </dsp:nvSpPr>
      <dsp:spPr>
        <a:xfrm>
          <a:off x="0" y="0"/>
          <a:ext cx="7391399" cy="1676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Создание условий для деятельности народных дружин:</a:t>
          </a:r>
          <a:endParaRPr lang="ru-RU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2016 год – 0,04 млн. рублей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2017 год – 0,04 млн. рублей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2018 год – 0,04 млн. рублей</a:t>
          </a:r>
          <a:endParaRPr lang="ru-RU" sz="1700" kern="1200" dirty="0"/>
        </a:p>
      </dsp:txBody>
      <dsp:txXfrm>
        <a:off x="1645919" y="0"/>
        <a:ext cx="5745479" cy="1676400"/>
      </dsp:txXfrm>
    </dsp:sp>
    <dsp:sp modelId="{C38551D2-4A80-457A-9EFA-C1FD0D3A9AED}">
      <dsp:nvSpPr>
        <dsp:cNvPr id="0" name=""/>
        <dsp:cNvSpPr/>
      </dsp:nvSpPr>
      <dsp:spPr>
        <a:xfrm>
          <a:off x="167639" y="167640"/>
          <a:ext cx="1478279" cy="13411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5D302-562C-4256-8869-7039C7304A0C}">
      <dsp:nvSpPr>
        <dsp:cNvPr id="0" name=""/>
        <dsp:cNvSpPr/>
      </dsp:nvSpPr>
      <dsp:spPr>
        <a:xfrm>
          <a:off x="0" y="0"/>
          <a:ext cx="4837043" cy="5105399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847DC1-0C1C-4A60-A623-85209EDBF10C}">
      <dsp:nvSpPr>
        <dsp:cNvPr id="0" name=""/>
        <dsp:cNvSpPr/>
      </dsp:nvSpPr>
      <dsp:spPr>
        <a:xfrm>
          <a:off x="2418521" y="511038"/>
          <a:ext cx="3144078" cy="18148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Повышение уровня пожарной безопасности в городском поселении </a:t>
          </a:r>
          <a:r>
            <a:rPr lang="ru-RU" sz="1600" b="0" i="0" u="none" strike="noStrike" kern="1200" dirty="0" err="1" smtClean="0">
              <a:latin typeface="Times New Roman" pitchFamily="18" charset="0"/>
              <a:cs typeface="Times New Roman" pitchFamily="18" charset="0"/>
            </a:rPr>
            <a:t>Берёзово</a:t>
          </a: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2018 год – 1,4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2019 год – 1,2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2020 год – 1,5</a:t>
          </a:r>
        </a:p>
        <a:p>
          <a:pPr lvl="0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18521" y="511038"/>
        <a:ext cx="3144078" cy="1814810"/>
      </dsp:txXfrm>
    </dsp:sp>
    <dsp:sp modelId="{9482FDD4-8AC0-4DD6-B227-D4E65FCFBFDC}">
      <dsp:nvSpPr>
        <dsp:cNvPr id="0" name=""/>
        <dsp:cNvSpPr/>
      </dsp:nvSpPr>
      <dsp:spPr>
        <a:xfrm>
          <a:off x="2418521" y="2552699"/>
          <a:ext cx="3144078" cy="18148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50" b="0" i="0" u="none" strike="noStrike" kern="1200" dirty="0" smtClean="0"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i="0" u="none" strike="noStrike" kern="1200" dirty="0" smtClean="0">
              <a:latin typeface="Times New Roman" pitchFamily="18" charset="0"/>
              <a:cs typeface="Times New Roman" pitchFamily="18" charset="0"/>
            </a:rPr>
            <a:t>Предупреждение и ликвидация последствий чрезвычайных ситуаций и стихийных бедствий природного и техногенного характера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kern="1200" dirty="0" smtClean="0">
              <a:latin typeface="Times New Roman" pitchFamily="18" charset="0"/>
              <a:cs typeface="Times New Roman" pitchFamily="18" charset="0"/>
            </a:rPr>
            <a:t>2018 год – 0,2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kern="1200" dirty="0" smtClean="0">
              <a:latin typeface="Times New Roman" pitchFamily="18" charset="0"/>
              <a:cs typeface="Times New Roman" pitchFamily="18" charset="0"/>
            </a:rPr>
            <a:t>2019 год – 0,2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50" b="0" i="0" u="none" strike="noStrike" kern="1200" dirty="0" smtClean="0">
              <a:latin typeface="Times New Roman" pitchFamily="18" charset="0"/>
              <a:cs typeface="Times New Roman" pitchFamily="18" charset="0"/>
            </a:rPr>
            <a:t> 2020 год – 0,2</a:t>
          </a:r>
        </a:p>
        <a:p>
          <a:pPr lvl="0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18521" y="2552699"/>
        <a:ext cx="3144078" cy="181481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E76EBC-1574-47F4-AEE5-29D73A0E6E41}">
      <dsp:nvSpPr>
        <dsp:cNvPr id="0" name=""/>
        <dsp:cNvSpPr/>
      </dsp:nvSpPr>
      <dsp:spPr>
        <a:xfrm>
          <a:off x="0" y="117341"/>
          <a:ext cx="3352800" cy="460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Целевые показатели:</a:t>
          </a:r>
          <a:endParaRPr lang="ru-RU" sz="1600" kern="1200" dirty="0"/>
        </a:p>
      </dsp:txBody>
      <dsp:txXfrm>
        <a:off x="0" y="117341"/>
        <a:ext cx="3352800" cy="460800"/>
      </dsp:txXfrm>
    </dsp:sp>
    <dsp:sp modelId="{D9EC664B-0588-4B80-B77F-DAA228B09185}">
      <dsp:nvSpPr>
        <dsp:cNvPr id="0" name=""/>
        <dsp:cNvSpPr/>
      </dsp:nvSpPr>
      <dsp:spPr>
        <a:xfrm>
          <a:off x="0" y="570159"/>
          <a:ext cx="3352800" cy="36892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Количество юридических лиц, индивидуальных предпринимателей осуществляющих деятельность в сфере хлебопечения, единиц.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Обеспеченность населения </a:t>
          </a:r>
          <a:r>
            <a:rPr lang="ru-RU" sz="1600" kern="1200" dirty="0" err="1" smtClean="0"/>
            <a:t>пгт</a:t>
          </a:r>
          <a:r>
            <a:rPr lang="ru-RU" sz="1600" kern="1200" dirty="0" smtClean="0"/>
            <a:t>. </a:t>
          </a:r>
          <a:r>
            <a:rPr lang="ru-RU" sz="1600" kern="1200" dirty="0" err="1" smtClean="0"/>
            <a:t>Берёзово</a:t>
          </a:r>
          <a:r>
            <a:rPr lang="ru-RU" sz="1600" kern="1200" dirty="0" smtClean="0"/>
            <a:t> площадью торговых объектов местного значения, единиц.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3. Доля мест в Схеме размещения нестационарных торговых объектов, предоставленных субъектам малого и среднего предпринимательства, %.</a:t>
          </a:r>
          <a:endParaRPr lang="ru-RU" sz="1600" kern="1200" dirty="0"/>
        </a:p>
      </dsp:txBody>
      <dsp:txXfrm>
        <a:off x="0" y="570159"/>
        <a:ext cx="3352800" cy="36892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ECC17-6D56-4B7D-A855-06F2307D8467}">
      <dsp:nvSpPr>
        <dsp:cNvPr id="0" name=""/>
        <dsp:cNvSpPr/>
      </dsp:nvSpPr>
      <dsp:spPr>
        <a:xfrm rot="1700780">
          <a:off x="1336001" y="2737433"/>
          <a:ext cx="1426556" cy="63984"/>
        </a:xfrm>
        <a:custGeom>
          <a:avLst/>
          <a:gdLst/>
          <a:ahLst/>
          <a:cxnLst/>
          <a:rect l="0" t="0" r="0" b="0"/>
          <a:pathLst>
            <a:path>
              <a:moveTo>
                <a:pt x="0" y="31992"/>
              </a:moveTo>
              <a:lnTo>
                <a:pt x="1426556" y="319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4FEAD-60DA-43B7-B00F-6301463E2A07}">
      <dsp:nvSpPr>
        <dsp:cNvPr id="0" name=""/>
        <dsp:cNvSpPr/>
      </dsp:nvSpPr>
      <dsp:spPr>
        <a:xfrm>
          <a:off x="1421527" y="2025407"/>
          <a:ext cx="924861" cy="63984"/>
        </a:xfrm>
        <a:custGeom>
          <a:avLst/>
          <a:gdLst/>
          <a:ahLst/>
          <a:cxnLst/>
          <a:rect l="0" t="0" r="0" b="0"/>
          <a:pathLst>
            <a:path>
              <a:moveTo>
                <a:pt x="0" y="31992"/>
              </a:moveTo>
              <a:lnTo>
                <a:pt x="924861" y="319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C9544E-E340-4895-AF7B-308AB570475B}">
      <dsp:nvSpPr>
        <dsp:cNvPr id="0" name=""/>
        <dsp:cNvSpPr/>
      </dsp:nvSpPr>
      <dsp:spPr>
        <a:xfrm rot="19876405">
          <a:off x="1334008" y="1304321"/>
          <a:ext cx="1422190" cy="63984"/>
        </a:xfrm>
        <a:custGeom>
          <a:avLst/>
          <a:gdLst/>
          <a:ahLst/>
          <a:cxnLst/>
          <a:rect l="0" t="0" r="0" b="0"/>
          <a:pathLst>
            <a:path>
              <a:moveTo>
                <a:pt x="0" y="31992"/>
              </a:moveTo>
              <a:lnTo>
                <a:pt x="1422190" y="319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9B21D-A12F-403F-86C1-E627D6E0BA4B}">
      <dsp:nvSpPr>
        <dsp:cNvPr id="0" name=""/>
        <dsp:cNvSpPr/>
      </dsp:nvSpPr>
      <dsp:spPr>
        <a:xfrm>
          <a:off x="-259203" y="1068734"/>
          <a:ext cx="1977330" cy="19773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5D545D-577D-4C5C-A392-748496C57949}">
      <dsp:nvSpPr>
        <dsp:cNvPr id="0" name=""/>
        <dsp:cNvSpPr/>
      </dsp:nvSpPr>
      <dsp:spPr>
        <a:xfrm>
          <a:off x="2410090" y="1304"/>
          <a:ext cx="1976931" cy="11863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2018 год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– 0,5</a:t>
          </a:r>
          <a:endParaRPr lang="ru-RU" sz="2200" kern="1200" dirty="0"/>
        </a:p>
      </dsp:txBody>
      <dsp:txXfrm>
        <a:off x="2410090" y="1304"/>
        <a:ext cx="1976931" cy="1186398"/>
      </dsp:txXfrm>
    </dsp:sp>
    <dsp:sp modelId="{F51966A1-1C4F-4E32-9931-562F56454FEF}">
      <dsp:nvSpPr>
        <dsp:cNvPr id="0" name=""/>
        <dsp:cNvSpPr/>
      </dsp:nvSpPr>
      <dsp:spPr>
        <a:xfrm>
          <a:off x="2346388" y="1464200"/>
          <a:ext cx="2185167" cy="11863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2019 год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 – 0,5</a:t>
          </a:r>
          <a:endParaRPr lang="ru-RU" sz="2200" kern="1200" dirty="0"/>
        </a:p>
      </dsp:txBody>
      <dsp:txXfrm>
        <a:off x="2346388" y="1464200"/>
        <a:ext cx="2185167" cy="1186398"/>
      </dsp:txXfrm>
    </dsp:sp>
    <dsp:sp modelId="{907E0D88-010D-4A2A-B661-8DC1EA220E47}">
      <dsp:nvSpPr>
        <dsp:cNvPr id="0" name=""/>
        <dsp:cNvSpPr/>
      </dsp:nvSpPr>
      <dsp:spPr>
        <a:xfrm>
          <a:off x="2378596" y="2927097"/>
          <a:ext cx="2125005" cy="11863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2020 год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– 0,5</a:t>
          </a:r>
          <a:endParaRPr lang="ru-RU" sz="2200" kern="1200" dirty="0"/>
        </a:p>
      </dsp:txBody>
      <dsp:txXfrm>
        <a:off x="2378596" y="2927097"/>
        <a:ext cx="2125005" cy="118639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D674F8-E6B2-47EA-AFA9-149924677BF8}">
      <dsp:nvSpPr>
        <dsp:cNvPr id="0" name=""/>
        <dsp:cNvSpPr/>
      </dsp:nvSpPr>
      <dsp:spPr>
        <a:xfrm>
          <a:off x="0" y="0"/>
          <a:ext cx="3276599" cy="23431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A37BC2-2B51-4214-A4D7-C2EB674E2C35}">
      <dsp:nvSpPr>
        <dsp:cNvPr id="0" name=""/>
        <dsp:cNvSpPr/>
      </dsp:nvSpPr>
      <dsp:spPr>
        <a:xfrm>
          <a:off x="195958" y="227191"/>
          <a:ext cx="2884683" cy="171831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F5E9E8C-6C01-4FB9-88C5-6EBE7768A29E}">
      <dsp:nvSpPr>
        <dsp:cNvPr id="0" name=""/>
        <dsp:cNvSpPr/>
      </dsp:nvSpPr>
      <dsp:spPr>
        <a:xfrm rot="10800000">
          <a:off x="76200" y="2006590"/>
          <a:ext cx="3074813" cy="320476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Целевые показатели: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just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Увеличение количества внедренных средств организации дорожного движения от 0 до 25 единиц;</a:t>
          </a:r>
          <a:endParaRPr lang="ru-RU" sz="1200" b="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just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Снижение протяженности автомобильных дорог общего пользования местного значения, несоответствующих нормативным требованиям к транспортно-эксплуатационным показателям от 20,9 до 9,4 километров;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just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Сокращение числа зарегистрированных дорожно-транспортных происшествий с  67 до 28 единиц;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just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Увеличение пассажирооборота с 20088,0 до 22200,0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пассажиро-километров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76200" y="2006590"/>
        <a:ext cx="3074813" cy="320476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12B48D-AA65-4515-999E-D0B436499061}">
      <dsp:nvSpPr>
        <dsp:cNvPr id="0" name=""/>
        <dsp:cNvSpPr/>
      </dsp:nvSpPr>
      <dsp:spPr>
        <a:xfrm>
          <a:off x="1023" y="0"/>
          <a:ext cx="1593056" cy="4038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u="none" strike="noStrik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Обеспечение доступности  и повышение качества транспортных услуг автомобильным транспортом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23" y="1615440"/>
        <a:ext cx="1593056" cy="1615440"/>
      </dsp:txXfrm>
    </dsp:sp>
    <dsp:sp modelId="{4990036E-E24D-47C1-9A93-B81DFADEE5AA}">
      <dsp:nvSpPr>
        <dsp:cNvPr id="0" name=""/>
        <dsp:cNvSpPr/>
      </dsp:nvSpPr>
      <dsp:spPr>
        <a:xfrm>
          <a:off x="125125" y="242316"/>
          <a:ext cx="1344853" cy="13448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2D2C720-8B35-4413-9856-DA884A07F113}">
      <dsp:nvSpPr>
        <dsp:cNvPr id="0" name=""/>
        <dsp:cNvSpPr/>
      </dsp:nvSpPr>
      <dsp:spPr>
        <a:xfrm>
          <a:off x="1641871" y="0"/>
          <a:ext cx="1593056" cy="4038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206174"/>
                <a:satOff val="-29601"/>
                <a:lumOff val="9510"/>
                <a:alphaOff val="0"/>
                <a:shade val="63000"/>
                <a:satMod val="165000"/>
              </a:schemeClr>
            </a:gs>
            <a:gs pos="30000">
              <a:schemeClr val="accent4">
                <a:hueOff val="5206174"/>
                <a:satOff val="-29601"/>
                <a:lumOff val="9510"/>
                <a:alphaOff val="0"/>
                <a:shade val="58000"/>
                <a:satMod val="165000"/>
              </a:schemeClr>
            </a:gs>
            <a:gs pos="75000">
              <a:schemeClr val="accent4">
                <a:hueOff val="5206174"/>
                <a:satOff val="-29601"/>
                <a:lumOff val="9510"/>
                <a:alphaOff val="0"/>
                <a:shade val="30000"/>
                <a:satMod val="175000"/>
              </a:schemeClr>
            </a:gs>
            <a:gs pos="100000">
              <a:schemeClr val="accent4">
                <a:hueOff val="5206174"/>
                <a:satOff val="-29601"/>
                <a:lumOff val="951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strike="noStrik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Содержание уличной дорожной сети </a:t>
          </a:r>
          <a:endParaRPr lang="ru-RU" sz="14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41871" y="1615440"/>
        <a:ext cx="1593056" cy="1615440"/>
      </dsp:txXfrm>
    </dsp:sp>
    <dsp:sp modelId="{131A3A60-A8AC-44DC-BDA1-EC08FC1B7735}">
      <dsp:nvSpPr>
        <dsp:cNvPr id="0" name=""/>
        <dsp:cNvSpPr/>
      </dsp:nvSpPr>
      <dsp:spPr>
        <a:xfrm>
          <a:off x="1828804" y="228598"/>
          <a:ext cx="1344853" cy="134485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1A1B4ED-F30F-4EA9-9D39-159D3FE9CA3A}">
      <dsp:nvSpPr>
        <dsp:cNvPr id="0" name=""/>
        <dsp:cNvSpPr/>
      </dsp:nvSpPr>
      <dsp:spPr>
        <a:xfrm>
          <a:off x="3283743" y="0"/>
          <a:ext cx="1593056" cy="4038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412348"/>
                <a:satOff val="-59202"/>
                <a:lumOff val="19020"/>
                <a:alphaOff val="0"/>
                <a:shade val="63000"/>
                <a:satMod val="165000"/>
              </a:schemeClr>
            </a:gs>
            <a:gs pos="30000">
              <a:schemeClr val="accent4">
                <a:hueOff val="10412348"/>
                <a:satOff val="-59202"/>
                <a:lumOff val="19020"/>
                <a:alphaOff val="0"/>
                <a:shade val="58000"/>
                <a:satMod val="165000"/>
              </a:schemeClr>
            </a:gs>
            <a:gs pos="75000">
              <a:schemeClr val="accent4">
                <a:hueOff val="10412348"/>
                <a:satOff val="-59202"/>
                <a:lumOff val="19020"/>
                <a:alphaOff val="0"/>
                <a:shade val="30000"/>
                <a:satMod val="175000"/>
              </a:schemeClr>
            </a:gs>
            <a:gs pos="100000">
              <a:schemeClr val="accent4">
                <a:hueOff val="10412348"/>
                <a:satOff val="-59202"/>
                <a:lumOff val="1902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0" i="0" u="none" strike="noStrike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u="none" strike="noStrik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Обеспечение безопасности дорожного движения, изготовление проекта организации дорожного движения 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83743" y="1615440"/>
        <a:ext cx="1593056" cy="1615440"/>
      </dsp:txXfrm>
    </dsp:sp>
    <dsp:sp modelId="{F8808828-EDDD-4086-B068-D35626054898}">
      <dsp:nvSpPr>
        <dsp:cNvPr id="0" name=""/>
        <dsp:cNvSpPr/>
      </dsp:nvSpPr>
      <dsp:spPr>
        <a:xfrm>
          <a:off x="3406821" y="242316"/>
          <a:ext cx="1344853" cy="134485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EF3046C-92B4-4664-8711-9AD91A87FDD9}">
      <dsp:nvSpPr>
        <dsp:cNvPr id="0" name=""/>
        <dsp:cNvSpPr/>
      </dsp:nvSpPr>
      <dsp:spPr>
        <a:xfrm>
          <a:off x="195072" y="3432810"/>
          <a:ext cx="4486656" cy="605790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0.64706</cdr:x>
      <cdr:y>0.3871</cdr:y>
    </cdr:from>
    <cdr:to>
      <cdr:x>1</cdr:x>
      <cdr:y>0.54839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6400" y="914400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0.73529</cdr:x>
      <cdr:y>0.35484</cdr:y>
    </cdr:from>
    <cdr:to>
      <cdr:x>1</cdr:x>
      <cdr:y>0.54839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00" y="838200"/>
          <a:ext cx="685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42%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0.67647</cdr:x>
      <cdr:y>0.90323</cdr:y>
    </cdr:from>
    <cdr:to>
      <cdr:x>0.97059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2133600"/>
          <a:ext cx="762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2,5%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0.12195</cdr:x>
      <cdr:y>0.25581</cdr:y>
    </cdr:from>
    <cdr:to>
      <cdr:x>0.34146</cdr:x>
      <cdr:y>0.4186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" y="8382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46,4%</a:t>
          </a: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0.63415</cdr:x>
      <cdr:y>0.23256</cdr:y>
    </cdr:from>
    <cdr:to>
      <cdr:x>0.85366</cdr:x>
      <cdr:y>0.32558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81200" y="762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50,6%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0.34146</cdr:x>
      <cdr:y>0.55814</cdr:y>
    </cdr:from>
    <cdr:to>
      <cdr:x>0.53659</cdr:x>
      <cdr:y>0.65116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3,0%</a:t>
          </a:r>
        </a:p>
        <a:p xmlns:a="http://schemas.openxmlformats.org/drawingml/2006/main"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0.67568</cdr:x>
      <cdr:y>0.45161</cdr:y>
    </cdr:from>
    <cdr:to>
      <cdr:x>1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000" y="10668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51,1%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0.175</cdr:x>
      <cdr:y>0.45161</cdr:y>
    </cdr:from>
    <cdr:to>
      <cdr:x>0.425</cdr:x>
      <cdr:y>0.6129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400" y="10668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45,9%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</cdr:x>
      <cdr:y>0.77419</cdr:y>
    </cdr:from>
    <cdr:to>
      <cdr:x>0.575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1828800"/>
          <a:ext cx="685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3,0%</a:t>
          </a:r>
          <a:endParaRPr lang="ru-RU" sz="1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0.08333</cdr:x>
      <cdr:y>0.3871</cdr:y>
    </cdr:from>
    <cdr:to>
      <cdr:x>0.25</cdr:x>
      <cdr:y>0.64516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" y="9144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19%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0.05556</cdr:x>
      <cdr:y>0.06452</cdr:y>
    </cdr:from>
    <cdr:to>
      <cdr:x>0.25</cdr:x>
      <cdr:y>0.29032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4800" y="152400"/>
          <a:ext cx="10668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19,3%</a:t>
          </a: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0.31944</cdr:x>
      <cdr:y>0</cdr:y>
    </cdr:from>
    <cdr:to>
      <cdr:x>0.47222</cdr:x>
      <cdr:y>0.22581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0"/>
          <a:ext cx="8382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0,4%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0.33333</cdr:x>
      <cdr:y>0.09677</cdr:y>
    </cdr:from>
    <cdr:to>
      <cdr:x>0.36111</cdr:x>
      <cdr:y>0.19355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V="1">
          <a:off x="1828800" y="228600"/>
          <a:ext cx="152400" cy="2286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0.4625</cdr:x>
      <cdr:y>0.4359</cdr:y>
    </cdr:from>
    <cdr:to>
      <cdr:x>0.6125</cdr:x>
      <cdr:y>0.74359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194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72,4%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0.08974</cdr:x>
      <cdr:y>0.1875</cdr:y>
    </cdr:from>
    <cdr:to>
      <cdr:x>0.24359</cdr:x>
      <cdr:y>0.375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400" y="457201"/>
          <a:ext cx="914400" cy="457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24,1%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0.3375</cdr:x>
      <cdr:y>0.02564</cdr:y>
    </cdr:from>
    <cdr:to>
      <cdr:x>0.4375</cdr:x>
      <cdr:y>0.15385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57400" y="762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3,5%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0.42424</cdr:x>
      <cdr:y>0.68421</cdr:y>
    </cdr:from>
    <cdr:to>
      <cdr:x>0.81818</cdr:x>
      <cdr:y>0.81579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6800" y="1981200"/>
          <a:ext cx="990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Дотация 70,2%</a:t>
          </a:r>
        </a:p>
        <a:p xmlns:a="http://schemas.openxmlformats.org/drawingml/2006/main">
          <a:endParaRPr lang="ru-RU" dirty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0.0303</cdr:x>
      <cdr:y>0.28947</cdr:y>
    </cdr:from>
    <cdr:to>
      <cdr:x>0.39394</cdr:x>
      <cdr:y>0.44737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0" y="8382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Иные МБТ 29,8%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0.4875</cdr:x>
      <cdr:y>0.63125</cdr:y>
    </cdr:from>
    <cdr:to>
      <cdr:x>0.6375</cdr:x>
      <cdr:y>0.85625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71800" y="256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Дотации 93,7%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0.3875</cdr:x>
      <cdr:y>0.21875</cdr:y>
    </cdr:from>
    <cdr:to>
      <cdr:x>0.5375</cdr:x>
      <cdr:y>0.44375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62200" y="889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Иные МБТ 6,3%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0.5375</cdr:x>
      <cdr:y>0.63125</cdr:y>
    </cdr:from>
    <cdr:to>
      <cdr:x>0.6875</cdr:x>
      <cdr:y>0.85625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76600" y="256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Дотация 94%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0.375</cdr:x>
      <cdr:y>0.2</cdr:y>
    </cdr:from>
    <cdr:to>
      <cdr:x>0.525</cdr:x>
      <cdr:y>0.425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86000" y="812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Иные МБТ 6%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BC6A1-F1F6-48E3-B53B-F78BF2A63251}" type="datetimeFigureOut">
              <a:rPr lang="ru-RU" smtClean="0"/>
              <a:pPr/>
              <a:t>04.12.2017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99858-C90F-451D-A8E2-C3244A646D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FF94D-896C-4C5A-B27F-754109564AD2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27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28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99858-C90F-451D-A8E2-C3244A646D8F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images.yandex.ru/yandsearch?source=wiz&amp;fp=1&amp;img_url=http://images.tiu.ru/5569213_w200_h200_kursibug2010.jpg&amp;uinfo=ww-1903-wh-985-fw-1678-fh-598-pd-1&amp;p=1&amp;text=%D0%BE%D0%B1%D1%80%D0%B0%D0%B7%D0%BE%D0%B2%D0%B0%D0%BD%D0%B8%D0%B5%20%D0%B2%20%D0%BA%D0%B0%D1%80%D1%82%D0%B8%D0%BD%D0%BA%D0%B0%D1%85&amp;noreask=1&amp;pos=42&amp;rpt=simage&amp;lr=1095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2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microsoft.com/office/2007/relationships/diagramDrawing" Target="../diagrams/drawing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diagramColors" Target="../diagrams/colors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11" Type="http://schemas.openxmlformats.org/officeDocument/2006/relationships/diagramQuickStyle" Target="../diagrams/quickStyle8.xml"/><Relationship Id="rId5" Type="http://schemas.openxmlformats.org/officeDocument/2006/relationships/diagramQuickStyle" Target="../diagrams/quickStyle7.xml"/><Relationship Id="rId10" Type="http://schemas.openxmlformats.org/officeDocument/2006/relationships/diagramLayout" Target="../diagrams/layout8.xml"/><Relationship Id="rId4" Type="http://schemas.openxmlformats.org/officeDocument/2006/relationships/diagramLayout" Target="../diagrams/layout7.xml"/><Relationship Id="rId9" Type="http://schemas.openxmlformats.org/officeDocument/2006/relationships/diagramData" Target="../diagrams/data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Проект бюджета городского поселения Берёзово на 2018 год и плановый период  2019 и 2020 годы</a:t>
            </a:r>
            <a:endParaRPr lang="ru-RU" dirty="0"/>
          </a:p>
        </p:txBody>
      </p:sp>
      <p:pic>
        <p:nvPicPr>
          <p:cNvPr id="5" name="Рисунок 4" descr="hea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19564"/>
          </a:xfrm>
          <a:prstGeom prst="rect">
            <a:avLst/>
          </a:prstGeom>
        </p:spPr>
      </p:pic>
      <p:pic>
        <p:nvPicPr>
          <p:cNvPr id="6" name="Рисунок 5" descr="header-photo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04800"/>
            <a:ext cx="933450" cy="590550"/>
          </a:xfrm>
          <a:prstGeom prst="rect">
            <a:avLst/>
          </a:prstGeom>
        </p:spPr>
      </p:pic>
      <p:pic>
        <p:nvPicPr>
          <p:cNvPr id="7" name="Рисунок 6" descr="header-photo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1150" y="990600"/>
            <a:ext cx="933450" cy="590550"/>
          </a:xfrm>
          <a:prstGeom prst="rect">
            <a:avLst/>
          </a:prstGeom>
        </p:spPr>
      </p:pic>
      <p:pic>
        <p:nvPicPr>
          <p:cNvPr id="8" name="Рисунок 7" descr="header-photo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4750" y="304800"/>
            <a:ext cx="93345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614570" y="1514468"/>
            <a:ext cx="6072230" cy="1000132"/>
          </a:xfrm>
          <a:prstGeom prst="roundRect">
            <a:avLst>
              <a:gd name="adj" fmla="val 22363"/>
            </a:avLst>
          </a:prstGeom>
          <a:ln w="63500" cmpd="sng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flat" dir="t"/>
          </a:scene3d>
          <a:sp3d extrusionH="76200">
            <a:bevelT w="101600" prst="riblet"/>
            <a:bevelB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Формирование (составление) бюджета 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городского поселения Берёзово основывается на:   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276600"/>
            <a:ext cx="2000264" cy="22145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 w="63500">
            <a:solidFill>
              <a:schemeClr val="accent1">
                <a:lumMod val="40000"/>
                <a:lumOff val="60000"/>
              </a:schemeClr>
            </a:solidFill>
          </a:ln>
          <a:effectLst>
            <a:innerShdw blurRad="114300">
              <a:schemeClr val="bg2">
                <a:lumMod val="25000"/>
              </a:schemeClr>
            </a:innerShdw>
          </a:effectLst>
          <a:scene3d>
            <a:camera prst="orthographicFront"/>
            <a:lightRig rig="balanced" dir="t"/>
          </a:scene3d>
          <a:sp3d extrusionH="76200" prstMaterial="powder">
            <a:bevelT w="336550" h="69850" prst="riblet"/>
            <a:bevelB w="165100" prst="coolSlant"/>
            <a:extrusionClr>
              <a:schemeClr val="accent4">
                <a:lumMod val="20000"/>
                <a:lumOff val="8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00298" y="3276600"/>
            <a:ext cx="2000264" cy="22145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 w="63500">
            <a:solidFill>
              <a:schemeClr val="accent1">
                <a:lumMod val="40000"/>
                <a:lumOff val="60000"/>
              </a:schemeClr>
            </a:solidFill>
          </a:ln>
          <a:effectLst>
            <a:innerShdw blurRad="114300">
              <a:schemeClr val="bg2">
                <a:lumMod val="25000"/>
              </a:schemeClr>
            </a:innerShdw>
          </a:effectLst>
          <a:scene3d>
            <a:camera prst="orthographicFront"/>
            <a:lightRig rig="balanced" dir="t"/>
          </a:scene3d>
          <a:sp3d extrusionH="76200" prstMaterial="powder">
            <a:bevelT w="336550" h="69850" prst="riblet"/>
            <a:bevelB w="165100" prst="coolSlant"/>
            <a:extrusionClr>
              <a:schemeClr val="accent4">
                <a:lumMod val="20000"/>
                <a:lumOff val="8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Прогнозе</a:t>
            </a:r>
          </a:p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социально-экономического развития городского поселения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3438" y="3276600"/>
            <a:ext cx="2000264" cy="22145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 w="63500">
            <a:solidFill>
              <a:schemeClr val="accent1">
                <a:lumMod val="40000"/>
                <a:lumOff val="60000"/>
              </a:schemeClr>
            </a:solidFill>
          </a:ln>
          <a:effectLst>
            <a:innerShdw blurRad="114300">
              <a:schemeClr val="bg2">
                <a:lumMod val="25000"/>
              </a:schemeClr>
            </a:innerShdw>
          </a:effectLst>
          <a:scene3d>
            <a:camera prst="orthographicFront"/>
            <a:lightRig rig="balanced" dir="t"/>
          </a:scene3d>
          <a:sp3d extrusionH="76200" prstMaterial="powder">
            <a:bevelT w="336550" h="69850" prst="riblet"/>
            <a:bevelB w="165100" prst="coolSlant"/>
            <a:extrusionClr>
              <a:schemeClr val="accent4">
                <a:lumMod val="20000"/>
                <a:lumOff val="8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Основных направлениях бюджетной и налоговой политики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86578" y="3276600"/>
            <a:ext cx="2000264" cy="22145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 w="63500">
            <a:solidFill>
              <a:schemeClr val="accent1">
                <a:lumMod val="40000"/>
                <a:lumOff val="60000"/>
              </a:schemeClr>
            </a:solidFill>
          </a:ln>
          <a:effectLst>
            <a:innerShdw blurRad="114300">
              <a:schemeClr val="bg2">
                <a:lumMod val="25000"/>
              </a:schemeClr>
            </a:innerShdw>
          </a:effectLst>
          <a:scene3d>
            <a:camera prst="orthographicFront"/>
            <a:lightRig rig="balanced" dir="t"/>
          </a:scene3d>
          <a:sp3d extrusionH="76200" prstMaterial="powder">
            <a:bevelT w="336550" h="69850" prst="riblet"/>
            <a:bevelB w="165100" prst="coolSlant"/>
            <a:extrusionClr>
              <a:schemeClr val="accent4">
                <a:lumMod val="20000"/>
                <a:lumOff val="8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программах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52486"/>
            <a:ext cx="2333625" cy="189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perspectiveHeroicExtremeRightFacing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2786050" y="739914"/>
            <a:ext cx="5429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ПОНЯТИЯ И ТЕРМИНЫ, используемые в бюджетном процессе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1928826" cy="1829323"/>
          </a:xfrm>
          <a:prstGeom prst="rect">
            <a:avLst/>
          </a:prstGeom>
          <a:noFill/>
          <a:ln w="31750" cmpd="sng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tx2"/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928926" y="1600200"/>
            <a:ext cx="5357850" cy="1422400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3571868" y="3200400"/>
            <a:ext cx="428628" cy="500066"/>
          </a:xfrm>
          <a:prstGeom prst="downArrow">
            <a:avLst>
              <a:gd name="adj1" fmla="val 50000"/>
              <a:gd name="adj2" fmla="val 45223"/>
            </a:avLst>
          </a:prstGeom>
          <a:solidFill>
            <a:srgbClr val="40DCA8"/>
          </a:solidFill>
          <a:ln w="38100" cmpd="sng">
            <a:solidFill>
              <a:srgbClr val="66FF33"/>
            </a:solidFill>
          </a:ln>
          <a:scene3d>
            <a:camera prst="orthographicFront"/>
            <a:lightRig rig="threePt" dir="t"/>
          </a:scene3d>
          <a:sp3d>
            <a:bevelT prst="slope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28860" y="3810000"/>
            <a:ext cx="2714644" cy="1214446"/>
          </a:xfrm>
          <a:prstGeom prst="roundRect">
            <a:avLst>
              <a:gd name="adj" fmla="val 22363"/>
            </a:avLst>
          </a:prstGeom>
          <a:solidFill>
            <a:srgbClr val="FFFF00"/>
          </a:solidFill>
          <a:ln w="31750" cmpd="sng">
            <a:solidFill>
              <a:schemeClr val="accent3"/>
            </a:solidFill>
          </a:ln>
          <a:effectLst>
            <a:outerShdw blurRad="130000" dist="101600" dir="2700000" algn="tl" rotWithShape="0">
              <a:srgbClr val="FFFF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00694" y="3810000"/>
            <a:ext cx="2928958" cy="1214446"/>
          </a:xfrm>
          <a:prstGeom prst="roundRect">
            <a:avLst>
              <a:gd name="adj" fmla="val 22363"/>
            </a:avLst>
          </a:prstGeom>
          <a:solidFill>
            <a:schemeClr val="bg2">
              <a:lumMod val="90000"/>
            </a:schemeClr>
          </a:solidFill>
          <a:ln w="31750" cmpd="sng">
            <a:solidFill>
              <a:srgbClr val="56C68B"/>
            </a:solidFill>
          </a:ln>
          <a:effectLst>
            <a:outerShdw blurRad="127000" dist="101600" dir="2700000" algn="tl" rotWithShape="0">
              <a:schemeClr val="bg2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  <a:r>
              <a:rPr lang="ru-RU" dirty="0" smtClean="0"/>
              <a:t> -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6643702" y="3200400"/>
            <a:ext cx="428628" cy="500066"/>
          </a:xfrm>
          <a:prstGeom prst="downArrow">
            <a:avLst>
              <a:gd name="adj1" fmla="val 50000"/>
              <a:gd name="adj2" fmla="val 45223"/>
            </a:avLst>
          </a:prstGeom>
          <a:solidFill>
            <a:srgbClr val="F86E8F"/>
          </a:solidFill>
          <a:ln w="38100" cmpd="sng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43108" y="5410200"/>
            <a:ext cx="6572296" cy="714380"/>
          </a:xfrm>
          <a:prstGeom prst="roundRect">
            <a:avLst>
              <a:gd name="adj" fmla="val 22363"/>
            </a:avLst>
          </a:prstGeom>
          <a:solidFill>
            <a:srgbClr val="D1C2EE"/>
          </a:solidFill>
          <a:ln w="28575" cmpd="thickThin">
            <a:solidFill>
              <a:srgbClr val="EC30E3"/>
            </a:solidFill>
          </a:ln>
          <a:effectLst>
            <a:outerShdw blurRad="130000" dist="101600" dir="2700000" algn="tl" rotWithShape="0">
              <a:srgbClr val="EC30E3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РАСХОДЫ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ДОХОДОВ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имеем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ПРОФИЦИТ  БЮДЖЕТА</a:t>
            </a:r>
          </a:p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ДОХОДОВ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имеем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  БЮДЖЕТА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142844" y="3043230"/>
            <a:ext cx="2071702" cy="1071570"/>
          </a:xfrm>
          <a:prstGeom prst="wedgeRoundRectCallout">
            <a:avLst>
              <a:gd name="adj1" fmla="val 40934"/>
              <a:gd name="adj2" fmla="val -91919"/>
              <a:gd name="adj3" fmla="val 16667"/>
            </a:avLst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 старонормандского </a:t>
            </a:r>
            <a:r>
              <a:rPr lang="en-US" sz="1400" b="1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buogette</a:t>
            </a:r>
            <a:r>
              <a:rPr lang="ru-RU" sz="1400" b="1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сумка, кошелек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357290" y="990600"/>
            <a:ext cx="6215106" cy="714380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 БЮДЖЕТНОЙ СИСТЕМЫ 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РФ 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2438400"/>
            <a:ext cx="2071702" cy="2286016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  <a:prstDash val="sysDash"/>
            <a:round/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федеральный  бюджет  и  бюджеты государственных  внебюджетных  фондов  РФ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4" y="2438400"/>
            <a:ext cx="2214578" cy="2286016"/>
          </a:xfrm>
          <a:prstGeom prst="roundRect">
            <a:avLst>
              <a:gd name="adj" fmla="val 22363"/>
            </a:avLst>
          </a:prstGeom>
          <a:gradFill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бюджеты субъектов РФ                 и бюджеты территориальных государственных внебюджетных фондов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72132" y="2286000"/>
            <a:ext cx="2357454" cy="642942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местные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бюджеты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29190" y="3581400"/>
            <a:ext cx="2000264" cy="1928826"/>
          </a:xfrm>
          <a:prstGeom prst="roundRect">
            <a:avLst>
              <a:gd name="adj" fmla="val 22363"/>
            </a:avLst>
          </a:prstGeom>
          <a:solidFill>
            <a:schemeClr val="bg2">
              <a:lumMod val="90000"/>
            </a:schemeClr>
          </a:solidFill>
          <a:ln w="31750" cmpd="sng">
            <a:solidFill>
              <a:schemeClr val="bg2">
                <a:lumMod val="50000"/>
              </a:schemeClr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муниципальных районов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бюджеты городских округов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3581400"/>
            <a:ext cx="1857388" cy="1928826"/>
          </a:xfrm>
          <a:prstGeom prst="roundRect">
            <a:avLst>
              <a:gd name="adj" fmla="val 22363"/>
            </a:avLst>
          </a:prstGeom>
          <a:solidFill>
            <a:schemeClr val="bg2">
              <a:lumMod val="90000"/>
            </a:schemeClr>
          </a:solidFill>
          <a:ln w="31750" cmpd="sng">
            <a:solidFill>
              <a:schemeClr val="bg2">
                <a:lumMod val="50000"/>
              </a:schemeClr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бюджеты городских и сельских поселений</a:t>
            </a:r>
            <a:endParaRPr lang="ru-RU" sz="1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3572662" y="2147092"/>
            <a:ext cx="428628" cy="1588"/>
          </a:xfrm>
          <a:prstGeom prst="straightConnector1">
            <a:avLst/>
          </a:prstGeom>
          <a:ln w="57150" cmpd="sng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1607323" y="2012157"/>
            <a:ext cx="428628" cy="214314"/>
          </a:xfrm>
          <a:prstGeom prst="straightConnector1">
            <a:avLst/>
          </a:prstGeom>
          <a:ln w="57150" cmpd="sng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6179355" y="1935958"/>
            <a:ext cx="428628" cy="214314"/>
          </a:xfrm>
          <a:prstGeom prst="straightConnector1">
            <a:avLst/>
          </a:prstGeom>
          <a:ln w="57150" cmpd="sng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5648721" y="3190479"/>
            <a:ext cx="427834" cy="142876"/>
          </a:xfrm>
          <a:prstGeom prst="straightConnector1">
            <a:avLst/>
          </a:prstGeom>
          <a:ln w="57150" cmpd="sng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7358479" y="3190480"/>
            <a:ext cx="427834" cy="142876"/>
          </a:xfrm>
          <a:prstGeom prst="straightConnector1">
            <a:avLst/>
          </a:prstGeom>
          <a:ln w="57150" cmpd="sng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76200"/>
            <a:ext cx="892971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 ХАРАКТЕРИСТИКИ  БЮДЖЕТА ГОРОДСКОГО ПОСЕЛЕНИЯ БЕРЁЗОВО НА 2018 ГОД И ПЛАНОВЫЙ ПЕРИОД 2019 И 2020 ГОДЫ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(МЛН. РУБ.)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152400" y="1066800"/>
          <a:ext cx="86868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77" descr="C:\Users\Потылицына НА\Desktop\27358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5800"/>
            <a:ext cx="1287603" cy="990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76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5075" y="4486275"/>
            <a:ext cx="1838325" cy="21431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596" y="164068"/>
            <a:ext cx="233538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914400"/>
            <a:ext cx="7500990" cy="642942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 БЮДЖЕТА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1943096"/>
            <a:ext cx="2714644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3356" y="2667000"/>
            <a:ext cx="2714644" cy="307183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налог на доходы с физических лиц;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единый налог на вменённый доход;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единый сельскохозяйственный налог;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другие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14678" y="1943096"/>
            <a:ext cx="2714644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00FF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00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43240" y="2667000"/>
            <a:ext cx="2786082" cy="3500462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00FF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00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РФ и штрафов за нарушение законодательства, например:</a:t>
            </a:r>
          </a:p>
          <a:p>
            <a:pPr marL="285750" indent="-285750">
              <a:buFont typeface="Wingdings" pitchFamily="2" charset="2"/>
              <a:buChar char="Ø"/>
              <a:tabLst>
                <a:tab pos="2327275" algn="l"/>
              </a:tabLst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marL="285750" indent="-285750">
              <a:buFont typeface="Wingdings" pitchFamily="2" charset="2"/>
              <a:buChar char="Ø"/>
              <a:tabLst>
                <a:tab pos="2327275" algn="l"/>
              </a:tabLst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доходы от продажи муниципального имущества;</a:t>
            </a:r>
          </a:p>
          <a:p>
            <a:pPr marL="285750" indent="-285750">
              <a:buFont typeface="Wingdings" pitchFamily="2" charset="2"/>
              <a:buChar char="Ø"/>
              <a:tabLst>
                <a:tab pos="2327275" algn="l"/>
              </a:tabLst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другие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2198" y="1943096"/>
            <a:ext cx="2786082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05E5E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00FF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72198" y="2667000"/>
            <a:ext cx="2786082" cy="1752600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05E5E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00FF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поступления от  других бюджетов (межбюджетные трансферты), организаций, граждан (кроме налоговых и неналоговых доходов):</a:t>
            </a:r>
          </a:p>
          <a:p>
            <a:pPr>
              <a:buFont typeface="Wingdings" pitchFamily="2" charset="2"/>
              <a:buChar char="Ø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дотации;</a:t>
            </a:r>
          </a:p>
          <a:p>
            <a:pPr>
              <a:buFont typeface="Wingdings" pitchFamily="2" charset="2"/>
              <a:buChar char="Ø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иные межбюджетные трансферты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714480" y="1676400"/>
            <a:ext cx="5929354" cy="1588"/>
          </a:xfrm>
          <a:prstGeom prst="line">
            <a:avLst/>
          </a:prstGeom>
          <a:ln w="635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1608117" y="1782763"/>
            <a:ext cx="214314" cy="1588"/>
          </a:xfrm>
          <a:prstGeom prst="line">
            <a:avLst/>
          </a:prstGeom>
          <a:ln w="63500" cap="rnd" cmpd="sng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7537471" y="1782763"/>
            <a:ext cx="214314" cy="1588"/>
          </a:xfrm>
          <a:prstGeom prst="line">
            <a:avLst/>
          </a:prstGeom>
          <a:ln w="63500" cap="rnd" cmpd="sng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4465637" y="1782763"/>
            <a:ext cx="214314" cy="1588"/>
          </a:xfrm>
          <a:prstGeom prst="line">
            <a:avLst/>
          </a:prstGeom>
          <a:ln w="63500" cap="rnd" cmpd="sng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142976" y="2895600"/>
            <a:ext cx="917472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dirty="0" smtClean="0">
                <a:latin typeface="Arial"/>
              </a:rPr>
              <a:t>2018 </a:t>
            </a:r>
            <a:r>
              <a:rPr lang="ru" sz="1600" dirty="0">
                <a:latin typeface="Arial"/>
              </a:rPr>
              <a:t>год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886200" y="2895600"/>
            <a:ext cx="1295400" cy="304800"/>
          </a:xfrm>
          <a:prstGeom prst="rect">
            <a:avLst/>
          </a:prstGeom>
          <a:solidFill>
            <a:srgbClr val="FFD5BD"/>
          </a:solidFill>
        </p:spPr>
        <p:txBody>
          <a:bodyPr lIns="0" tIns="0" rIns="0" bIns="0">
            <a:noAutofit/>
          </a:bodyPr>
          <a:lstStyle/>
          <a:p>
            <a:pPr marL="190500" indent="0" algn="just">
              <a:spcAft>
                <a:spcPts val="210"/>
              </a:spcAft>
            </a:pPr>
            <a:r>
              <a:rPr lang="ru" sz="1600" dirty="0" smtClean="0">
                <a:latin typeface="Arial"/>
              </a:rPr>
              <a:t>2019 </a:t>
            </a:r>
            <a:r>
              <a:rPr lang="ru" sz="1600" dirty="0">
                <a:latin typeface="Arial"/>
              </a:rPr>
              <a:t>год</a:t>
            </a:r>
          </a:p>
          <a:p>
            <a:pPr indent="0" algn="just"/>
            <a:r>
              <a:rPr lang="ru" sz="1050" dirty="0">
                <a:solidFill>
                  <a:srgbClr val="EE934A"/>
                </a:solidFill>
                <a:latin typeface="Times New Roman"/>
              </a:rPr>
              <a:t>- -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29400" y="2895600"/>
            <a:ext cx="1219200" cy="304800"/>
          </a:xfrm>
          <a:prstGeom prst="rect">
            <a:avLst/>
          </a:prstGeom>
          <a:solidFill>
            <a:srgbClr val="FFD5BD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600" dirty="0" smtClean="0">
                <a:latin typeface="Arial"/>
              </a:rPr>
              <a:t>2020 </a:t>
            </a:r>
            <a:r>
              <a:rPr lang="ru" sz="1600" dirty="0">
                <a:latin typeface="Arial"/>
              </a:rPr>
              <a:t>год</a:t>
            </a:r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928926" y="4800600"/>
          <a:ext cx="3357586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57199" y="764705"/>
          <a:ext cx="7620001" cy="1959282"/>
        </p:xfrm>
        <a:graphic>
          <a:graphicData uri="http://schemas.openxmlformats.org/drawingml/2006/table">
            <a:tbl>
              <a:tblPr/>
              <a:tblGrid>
                <a:gridCol w="2362201"/>
                <a:gridCol w="1447800"/>
                <a:gridCol w="1295400"/>
                <a:gridCol w="1219200"/>
                <a:gridCol w="1295400"/>
              </a:tblGrid>
              <a:tr h="683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Вид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(уточненный план)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 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48,7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48,1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49,4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63,4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102,9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114,4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97,5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99" marR="67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381000" y="3200400"/>
          <a:ext cx="2590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971800" y="3352800"/>
          <a:ext cx="3124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5638800" y="32004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9600" y="4114801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55,5%</a:t>
            </a:r>
          </a:p>
          <a:p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057400" y="53340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22860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Доходы бюджета городского поселения </a:t>
            </a:r>
            <a:r>
              <a:rPr lang="ru-RU" dirty="0" err="1" smtClean="0"/>
              <a:t>Берёзово</a:t>
            </a:r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8600" y="1279955"/>
          <a:ext cx="7924799" cy="4258908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2">
                      <a:alpha val="0"/>
                    </a:schemeClr>
                  </a:outerShdw>
                </a:effectLst>
              </a:tblPr>
              <a:tblGrid>
                <a:gridCol w="2726624"/>
                <a:gridCol w="1249735"/>
                <a:gridCol w="1249735"/>
                <a:gridCol w="1249735"/>
                <a:gridCol w="1448970"/>
              </a:tblGrid>
              <a:tr h="6250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Ожидаемое исполнение за 2017 год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 2018 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 2019 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Прогноз 2020 года</a:t>
                      </a:r>
                    </a:p>
                  </a:txBody>
                  <a:tcPr marL="5422" marR="5422" marT="5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5422" marR="5422" marT="54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53,8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89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Акцизы на нефтепродукты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89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доход, в том числе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89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- единый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сельскохозяйственный налог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89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имущество, в том числе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48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налог на имущество физических лиц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48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-земельный налог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48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63,4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43335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РФ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2389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  <a:tr h="19923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422" marR="5422" marT="54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114,4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97,5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20000"/>
                            <a:lumOff val="80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6000000" scaled="0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44624"/>
            <a:ext cx="8136904" cy="9233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65000">
                <a:srgbClr val="7030A0">
                  <a:alpha val="0"/>
                </a:srgbClr>
              </a:gs>
              <a:gs pos="100000">
                <a:schemeClr val="accent6">
                  <a:tint val="23000"/>
                  <a:satMod val="30000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Структура доходов бюджета  городского поселения </a:t>
            </a:r>
          </a:p>
          <a:p>
            <a:pPr algn="ctr"/>
            <a:r>
              <a:rPr lang="ru-RU" b="1" dirty="0" err="1" smtClean="0"/>
              <a:t>Берёзово</a:t>
            </a:r>
            <a:r>
              <a:rPr lang="ru-RU" b="1" dirty="0" smtClean="0"/>
              <a:t> в разрезе налоговых, неналоговых и безвозмездных поступлений, млн.руб.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60" y="3789040"/>
          <a:ext cx="7313239" cy="2358471"/>
        </p:xfrm>
        <a:graphic>
          <a:graphicData uri="http://schemas.openxmlformats.org/drawingml/2006/table">
            <a:tbl>
              <a:tblPr/>
              <a:tblGrid>
                <a:gridCol w="2955223"/>
                <a:gridCol w="1167326"/>
                <a:gridCol w="1089504"/>
                <a:gridCol w="1167326"/>
                <a:gridCol w="933860"/>
              </a:tblGrid>
              <a:tr h="677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2017 год (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2018 год 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2019 год (проект)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13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проект)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45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Акцизы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нефтепродукты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294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Налоги на имущество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  <a:tr h="326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доходы всего: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49,4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C99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188640"/>
            <a:ext cx="8208912" cy="923330"/>
          </a:xfrm>
          <a:prstGeom prst="rect">
            <a:avLst/>
          </a:prstGeom>
          <a:gradFill>
            <a:gsLst>
              <a:gs pos="0">
                <a:srgbClr val="FFCC99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" b="1" dirty="0" smtClean="0">
                <a:latin typeface="Arial"/>
              </a:rPr>
              <a:t>Структура налоговых доходов бюджета городского поселения Берёзово на 2018-2020 годы, млн. руб.</a:t>
            </a:r>
          </a:p>
          <a:p>
            <a:pPr algn="ctr"/>
            <a:endParaRPr lang="ru-RU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905000" y="1143000"/>
          <a:ext cx="5486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43400" y="2057401"/>
            <a:ext cx="91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61,3%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0952" y="152400"/>
            <a:ext cx="6096000" cy="862584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600" b="1" dirty="0">
                <a:latin typeface="Arial"/>
              </a:rPr>
              <a:t>Структура </a:t>
            </a:r>
            <a:r>
              <a:rPr lang="ru" sz="1600" b="1" dirty="0" smtClean="0">
                <a:latin typeface="Arial"/>
              </a:rPr>
              <a:t>неналоговых </a:t>
            </a:r>
            <a:r>
              <a:rPr lang="ru" sz="1600" b="1" dirty="0">
                <a:latin typeface="Arial"/>
              </a:rPr>
              <a:t>доходов </a:t>
            </a:r>
            <a:r>
              <a:rPr lang="ru" sz="1600" b="1" dirty="0" smtClean="0">
                <a:latin typeface="Arial"/>
              </a:rPr>
              <a:t>бюджета городского поселения Берёзово на 2018-2020 годы, млн.руб.</a:t>
            </a:r>
            <a:endParaRPr lang="ru" sz="1600" b="1" dirty="0">
              <a:latin typeface="Arial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799" y="3645024"/>
          <a:ext cx="8305798" cy="3121586"/>
        </p:xfrm>
        <a:graphic>
          <a:graphicData uri="http://schemas.openxmlformats.org/drawingml/2006/table">
            <a:tbl>
              <a:tblPr/>
              <a:tblGrid>
                <a:gridCol w="3678723"/>
                <a:gridCol w="1195272"/>
                <a:gridCol w="1070555"/>
                <a:gridCol w="1174346"/>
                <a:gridCol w="1186902"/>
              </a:tblGrid>
              <a:tr h="603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Виды доходов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2017 год (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план)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2018 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2020 год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(проект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51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муниципальной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собственности, в том числе: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2,9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00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2,1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2,1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2,2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3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от сдачи в аренду муниципального имущества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Прочие доходы от использования 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муниципального имущества (платежи за наем жилья)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51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материальных и нематериальных ресурсов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62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 всего: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946" marR="65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F00"/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1524000" y="1143000"/>
          <a:ext cx="5943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1000108"/>
          <a:ext cx="8858312" cy="4853870"/>
        </p:xfrm>
        <a:graphic>
          <a:graphicData uri="http://schemas.openxmlformats.org/drawingml/2006/table">
            <a:tbl>
              <a:tblPr/>
              <a:tblGrid>
                <a:gridCol w="2882965"/>
                <a:gridCol w="2760806"/>
                <a:gridCol w="3214541"/>
              </a:tblGrid>
              <a:tr h="4027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63,4 млн. </a:t>
                      </a:r>
                      <a:r>
                        <a:rPr lang="ru-RU" sz="13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рублей 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300" b="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b="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55,4%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45,2 млн.рублей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составляет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46,3%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45,6 млн.рублей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(всего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безвозмездных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поступлений)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Это </a:t>
                      </a:r>
                      <a:r>
                        <a:rPr lang="ru-RU" sz="1200" b="1" i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составляет 45,9% </a:t>
                      </a: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общем объеме доходов</a:t>
                      </a:r>
                      <a:endParaRPr lang="ru-RU" sz="1200" b="1" i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44,5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   Дотации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42,3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Дотации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42,9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              Дотации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914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18,9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 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Иные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2,8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млн. руб.                 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Иные 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2,7 млн. руб.                                Иные МБТ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234" marR="432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332656"/>
            <a:ext cx="8136904" cy="6123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700" b="1" dirty="0" smtClean="0">
                <a:latin typeface="Arial"/>
              </a:rPr>
              <a:t>Объём и структура безвозмездных поступлений </a:t>
            </a:r>
            <a:endParaRPr lang="ru" sz="1700" b="1" dirty="0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3143248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04800" y="1828800"/>
          <a:ext cx="2514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971800" y="1828800"/>
          <a:ext cx="25908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5943600" y="1752600"/>
          <a:ext cx="2743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28596" y="1371600"/>
            <a:ext cx="8143932" cy="571504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 БЮДЖЕТА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86050" y="838200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500562" y="3214686"/>
            <a:ext cx="4071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2438400"/>
            <a:ext cx="2214578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 типам расходных обязательств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596" y="3200400"/>
            <a:ext cx="2357454" cy="3214710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FF0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FF00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расходное обязательство –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обязанность выплатить денежные средства из соответствующего бюджета, например: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гражданско-правовые (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муниципальный контракт, трудовое соглашение и т.д.)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другие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86116" y="2438400"/>
            <a:ext cx="2357454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00FF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00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 муниципальным программам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14678" y="3200400"/>
            <a:ext cx="2428892" cy="3357586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FF00FF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FF00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 –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это документ, определяющий</a:t>
            </a:r>
            <a:r>
              <a:rPr lang="ru-RU" sz="1400" dirty="0" smtClean="0"/>
              <a:t>: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цели и задачи государственной  политики в определенной сфере;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примерные объемы используемых финансовых ресурсов.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43636" y="2438400"/>
            <a:ext cx="2500330" cy="571504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05E5E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00FF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по функциям 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00760" y="3124200"/>
            <a:ext cx="2714644" cy="3214710"/>
          </a:xfrm>
          <a:prstGeom prst="roundRect">
            <a:avLst>
              <a:gd name="adj" fmla="val 22363"/>
            </a:avLst>
          </a:prstGeom>
          <a:gradFill flip="none" rotWithShape="1">
            <a:gsLst>
              <a:gs pos="0">
                <a:srgbClr val="05E5E0"/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100000" t="100000"/>
            </a:path>
            <a:tileRect r="-100000" b="-100000"/>
          </a:gradFill>
          <a:ln w="31750" cmpd="sng">
            <a:solidFill>
              <a:srgbClr val="00FFFF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- образование</a:t>
            </a: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buFontTx/>
              <a:buChar char="-"/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социальная политика</a:t>
            </a: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- национальная экономика</a:t>
            </a:r>
          </a:p>
          <a:p>
            <a:pPr marL="717550">
              <a:defRPr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17550">
              <a:defRPr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общего характера (дотации)</a:t>
            </a:r>
          </a:p>
          <a:p>
            <a:pPr>
              <a:defRPr/>
            </a:pP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5000636"/>
            <a:ext cx="6762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5643578"/>
            <a:ext cx="64294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357694"/>
            <a:ext cx="6572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1" descr="http://im0-tub-ru.yandex.net/i?id=194338737-48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3714752"/>
            <a:ext cx="67190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6215074" y="3429000"/>
            <a:ext cx="9765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  <a:endParaRPr lang="ru-RU" sz="1400" dirty="0"/>
          </a:p>
        </p:txBody>
      </p:sp>
      <p:sp>
        <p:nvSpPr>
          <p:cNvPr id="29" name="Блок-схема: объединение 28"/>
          <p:cNvSpPr/>
          <p:nvPr/>
        </p:nvSpPr>
        <p:spPr>
          <a:xfrm>
            <a:off x="1428728" y="2133600"/>
            <a:ext cx="285752" cy="14287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Блок-схема: объединение 29"/>
          <p:cNvSpPr/>
          <p:nvPr/>
        </p:nvSpPr>
        <p:spPr>
          <a:xfrm>
            <a:off x="4286248" y="2133600"/>
            <a:ext cx="285752" cy="14287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Блок-схема: объединение 30"/>
          <p:cNvSpPr/>
          <p:nvPr/>
        </p:nvSpPr>
        <p:spPr>
          <a:xfrm>
            <a:off x="7286644" y="2133600"/>
            <a:ext cx="285752" cy="14287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28596" y="1538278"/>
            <a:ext cx="8286808" cy="1357322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БЮДЖЕТНАЯ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группировка доходов, расходов и источников финансирования дефицитов бюджетов бюджетной системы РФ, используемая для составления и исполнения бюджетов, составления бюджетной отчетности, обеспечивающей сопоставимость показателей бюджетов бюджетной системы РФ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86050" y="533400"/>
            <a:ext cx="6143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 РАСХОДОВ  БЮДЖЕТА  И БЮДЖЕТНАЯ  КЛАССИФИКАЦИЯ  РФ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4643446"/>
            <a:ext cx="2857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3429000"/>
            <a:ext cx="4572000" cy="25083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 бюджетной классификации:</a:t>
            </a:r>
          </a:p>
          <a:p>
            <a:endParaRPr lang="ru-RU" sz="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классификация доходов бюджетов;</a:t>
            </a:r>
          </a:p>
          <a:p>
            <a:endParaRPr lang="ru-RU" sz="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классификация расходов бюджетов;</a:t>
            </a:r>
          </a:p>
          <a:p>
            <a:endParaRPr lang="ru-RU" sz="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классификация источников финансирования дефицитов бюджетов;</a:t>
            </a:r>
          </a:p>
          <a:p>
            <a:endParaRPr lang="ru-RU" sz="1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классификация операций публично-правовых образований («классификация операций сектора государственного управления»).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500034" y="3857628"/>
            <a:ext cx="142876" cy="14287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4-конечная звезда 10"/>
          <p:cNvSpPr/>
          <p:nvPr/>
        </p:nvSpPr>
        <p:spPr>
          <a:xfrm>
            <a:off x="500034" y="4214818"/>
            <a:ext cx="142876" cy="14287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4-конечная звезда 11"/>
          <p:cNvSpPr/>
          <p:nvPr/>
        </p:nvSpPr>
        <p:spPr>
          <a:xfrm>
            <a:off x="500034" y="4572008"/>
            <a:ext cx="142876" cy="14287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00034" y="5214950"/>
            <a:ext cx="142876" cy="14287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638800" y="3505200"/>
            <a:ext cx="2714644" cy="2357454"/>
          </a:xfrm>
          <a:prstGeom prst="wedgeRoundRectCallout">
            <a:avLst>
              <a:gd name="adj1" fmla="val -103625"/>
              <a:gd name="adj2" fmla="val -23019"/>
              <a:gd name="adj3" fmla="val 16667"/>
            </a:avLst>
          </a:prstGeom>
          <a:solidFill>
            <a:srgbClr val="00FFFF"/>
          </a:solidFill>
          <a:ln w="41275" cmpd="sng">
            <a:solidFill>
              <a:schemeClr val="bg1"/>
            </a:solidFill>
          </a:ln>
          <a:scene3d>
            <a:camera prst="orthographicFront"/>
            <a:lightRig rig="flood" dir="t"/>
          </a:scene3d>
          <a:sp3d>
            <a:bevelT w="184150" prst="convex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Классификация расходов бюджетов – основа для построения ведомственной структуры расходов соответствующего бюджета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71472" y="1676400"/>
            <a:ext cx="8001056" cy="571504"/>
          </a:xfrm>
          <a:prstGeom prst="roundRect">
            <a:avLst>
              <a:gd name="adj" fmla="val 22363"/>
            </a:avLst>
          </a:prstGeom>
          <a:ln w="31750" cmpd="sng">
            <a:solidFill>
              <a:srgbClr val="56C68B"/>
            </a:solidFill>
          </a:ln>
          <a:effectLst>
            <a:outerShdw blurRad="130000" dist="101600" dir="2700000" algn="tl" rotWithShape="0">
              <a:schemeClr val="accent1">
                <a:lumMod val="50000"/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65100" prst="coolSlant"/>
            <a:extrusionClr>
              <a:srgbClr val="FF0000"/>
            </a:extrusion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СТУКТУРА 20-ЗНАЧНОГО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единого для бюджетов бюджетной системы РФ              кода классификации расходов бюджетов (ведомственной структуры)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14612" y="609600"/>
            <a:ext cx="6143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 РАСХОДОВ  БЮДЖЕТА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БЮДЖЕТНАЯ  КЛАССИФИКАЦИЯ  РФ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4643446"/>
            <a:ext cx="2857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28605" y="2438400"/>
          <a:ext cx="8381990" cy="4052886"/>
        </p:xfrm>
        <a:graphic>
          <a:graphicData uri="http://schemas.openxmlformats.org/drawingml/2006/table">
            <a:tbl>
              <a:tblPr/>
              <a:tblGrid>
                <a:gridCol w="404662"/>
                <a:gridCol w="404662"/>
                <a:gridCol w="404662"/>
                <a:gridCol w="404662"/>
                <a:gridCol w="488968"/>
                <a:gridCol w="404662"/>
                <a:gridCol w="448922"/>
                <a:gridCol w="455246"/>
                <a:gridCol w="514259"/>
                <a:gridCol w="477067"/>
                <a:gridCol w="332258"/>
                <a:gridCol w="404662"/>
                <a:gridCol w="404662"/>
                <a:gridCol w="404662"/>
                <a:gridCol w="404662"/>
                <a:gridCol w="404662"/>
                <a:gridCol w="317992"/>
                <a:gridCol w="491334"/>
                <a:gridCol w="404662"/>
                <a:gridCol w="404662"/>
              </a:tblGrid>
              <a:tr h="266481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Главный распорядитель бюджетных средств (ГРБС)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Раздел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Подраздел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Целевая статья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Вид расходов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592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Программное (непрограммное) направление расходов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подпрограмма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Основное мероприятие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Направление расходов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99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Уникальный код для каждого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ГРБС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Разделы определяют отраслевое направление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расходов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Подразделы детализируют направления в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разделах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Целевые статьи расходов обеспечивают привязку бюджетных ассигнований  к конкретным  программам, направлениям деятельности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субъектов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бюджетного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планирования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 участников бюджетного процесса в рамках подразделов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Указывают вид бюджетных ассигнований (выплаты персоналу, закупки, субсидии, капитальные вложения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357159" y="3500439"/>
            <a:ext cx="2928956" cy="928694"/>
          </a:xfrm>
          <a:prstGeom prst="line">
            <a:avLst/>
          </a:prstGeom>
          <a:ln w="50800" cmpd="sng">
            <a:solidFill>
              <a:schemeClr val="accent1">
                <a:shade val="48000"/>
                <a:satMod val="110000"/>
              </a:schemeClr>
            </a:solidFill>
          </a:ln>
          <a:effectLst>
            <a:innerShdw blurRad="1079500" dist="2540000" dir="21540000">
              <a:prstClr val="black">
                <a:alpha val="0"/>
              </a:prstClr>
            </a:innerShdw>
          </a:effectLst>
          <a:scene3d>
            <a:camera prst="orthographicFront"/>
            <a:lightRig rig="flood" dir="t"/>
          </a:scene3d>
          <a:sp3d prstMaterial="translucentPowder">
            <a:bevelT w="234950" h="184150" prst="coolSlant"/>
            <a:bevelB w="425450" h="32385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857488" y="990600"/>
            <a:ext cx="6000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БЮДЖЕТНЫЙ  ПРОЦЕСС – ежегодное формирование и исполнение бюджета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71802" y="4643446"/>
            <a:ext cx="2857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12" name="Блок-схема: узел 11"/>
          <p:cNvSpPr/>
          <p:nvPr/>
        </p:nvSpPr>
        <p:spPr>
          <a:xfrm>
            <a:off x="1000100" y="2071678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14480" y="2071678"/>
            <a:ext cx="5929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Утверждение бюджета очередного года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власти)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1142976" y="2714620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2714620"/>
            <a:ext cx="7286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Исполнение бюджета в текущем году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(органы исполнительной власти;  местная администрация, финансовые органы)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1357290" y="3357562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071670" y="3286124"/>
            <a:ext cx="6858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(органы исполнительной власти)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узел 23"/>
          <p:cNvSpPr/>
          <p:nvPr/>
        </p:nvSpPr>
        <p:spPr>
          <a:xfrm>
            <a:off x="1571604" y="4000504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285984" y="3929066"/>
            <a:ext cx="6643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власти)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узел 26"/>
          <p:cNvSpPr/>
          <p:nvPr/>
        </p:nvSpPr>
        <p:spPr>
          <a:xfrm>
            <a:off x="1785918" y="4643446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571736" y="4572008"/>
            <a:ext cx="4929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 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(органы исполнительной власти)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Блок-схема: узел 28"/>
          <p:cNvSpPr/>
          <p:nvPr/>
        </p:nvSpPr>
        <p:spPr>
          <a:xfrm>
            <a:off x="2000232" y="5286388"/>
            <a:ext cx="642942" cy="57150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6050" y="5214950"/>
            <a:ext cx="6000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власти)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Выгнутая вправо стрелка 30"/>
          <p:cNvSpPr/>
          <p:nvPr/>
        </p:nvSpPr>
        <p:spPr>
          <a:xfrm rot="9786594">
            <a:off x="609956" y="2269893"/>
            <a:ext cx="903300" cy="3681559"/>
          </a:xfrm>
          <a:prstGeom prst="curvedLeftArrow">
            <a:avLst>
              <a:gd name="adj1" fmla="val 12991"/>
              <a:gd name="adj2" fmla="val 33900"/>
              <a:gd name="adj3" fmla="val 23602"/>
            </a:avLst>
          </a:prstGeom>
          <a:gradFill>
            <a:gsLst>
              <a:gs pos="0">
                <a:srgbClr val="00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</a:gradFill>
          <a:scene3d>
            <a:camera prst="orthographicFront"/>
            <a:lightRig rig="brightRoom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ugrapro.ru/wp-content/uploads/2017/07/byudzh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926080" cy="18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76200"/>
            <a:ext cx="8929718" cy="10341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БЕРЁЗОВО НА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ГОД И ПЛАНОВЫЙ ПЕРИОД 2019 И 2020 ГОДЫ В РАЗРЕЗЕ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РАЗДЕЛОВ (%)</a:t>
            </a:r>
            <a:endParaRPr lang="ru-RU" b="1" dirty="0">
              <a:ln/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-152400" y="1066800"/>
          <a:ext cx="4191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343400" y="838200"/>
          <a:ext cx="45720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2362200" y="3048000"/>
          <a:ext cx="5715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6200"/>
            <a:ext cx="8929718" cy="10341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ГОРОДСКОГО ПОСЕЛЕНИЯ БЕРЁЗОВО НА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ГОД И ПЛАНОВЫЙ ПЕРИОД 2019 И 2020 ГОДЫ В РАЗРЕЗЕ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b="1" dirty="0" smtClean="0">
                <a:ln/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РАЗДЕЛОВ, ПОДРАЗДЕЛОВ (МЛН. РУБ.)</a:t>
            </a:r>
            <a:endParaRPr lang="ru-RU" b="1" dirty="0">
              <a:ln/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2928934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6200" y="1066796"/>
          <a:ext cx="8991601" cy="572361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670379"/>
                <a:gridCol w="1134075"/>
                <a:gridCol w="1051724"/>
                <a:gridCol w="1135423"/>
              </a:tblGrid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Наименование показателя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2018 год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2019 год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 anchor="b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2020 год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Общегосударственные вопросы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16,9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17,8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86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588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Резервные фонды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Другие общегосударственные вопросы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18,1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233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Национальная безопасность и правоохранительная деятельность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48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85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Национальная экономика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43,6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41,7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43,6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Общеэкономические вопросы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Транспорт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Дорожное хозяйство (дорожные фонды)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30,6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25,8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Связь и информатика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233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Другие вопросы в области национальной экономики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Жилищно-коммунальное хозяйство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50,3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35,8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33,1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Жилищное хозяйство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8,1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8,8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Коммунальное хозяйство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Благоустройство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30,4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КУЛЬТУРА, КИНЕМАТОГРАФИЯ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Культура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2,0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Социальная политика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Пенсионное обеспечение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17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Всего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828" marR="12828" marT="0" marB="0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114,4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97,5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99,4</a:t>
                      </a:r>
                    </a:p>
                  </a:txBody>
                  <a:tcPr marL="9525" marR="9525" marT="9525" marB="0"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714744" y="1500174"/>
            <a:ext cx="1857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152400"/>
            <a:ext cx="8534400" cy="64633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городского поселения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разрезе муниципальных  программ                                  								млн. руб.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6200" y="761998"/>
          <a:ext cx="8991602" cy="608892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683231"/>
                <a:gridCol w="936646"/>
                <a:gridCol w="936646"/>
                <a:gridCol w="858592"/>
                <a:gridCol w="858592"/>
                <a:gridCol w="717895"/>
              </a:tblGrid>
              <a:tr h="15893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за 2017 год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Проект бюджета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</a:tr>
              <a:tr h="158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культуры и туризма в городском поселении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2014-2020 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"Содействие занятости населения в городском поселении 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2014-2020 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ctr"/>
                </a:tc>
              </a:tr>
              <a:tr h="47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комплекса и повышение энергетической эффективности в городском поселении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 – 2020 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16,7</a:t>
                      </a:r>
                    </a:p>
                  </a:txBody>
                  <a:tcPr marL="9525" marR="9525" marT="9525" marB="0" anchor="ctr"/>
                </a:tc>
              </a:tr>
              <a:tr h="47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"Обеспечение прав и законных интересов населения городского поселения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, в отдельных сферах жизнедеятельности  в 2014-2020 годах."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</a:p>
                  </a:txBody>
                  <a:tcPr marL="9525" marR="9525" marT="9525" marB="0" anchor="ctr"/>
                </a:tc>
              </a:tr>
              <a:tr h="47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территорий от чрезвычайных ситуаций, обеспечение пожарной безопасности в городском поселении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 – 2020 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«Информационное общество на территории городского поселения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2014-2020 годы»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транспортной системы городского поселения 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2014-2020 годы»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34,9</a:t>
                      </a:r>
                    </a:p>
                  </a:txBody>
                  <a:tcPr marL="9525" marR="9525" marT="9525" marB="0" anchor="ctr"/>
                </a:tc>
              </a:tr>
              <a:tr h="47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"Повышение эффективности муниципального управления в городском поселении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 2014-2020годы"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"Благоустройство территории городского поселения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2014-2020 годы"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"Формирование современной городской среды городского поселения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2017 год"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</a:t>
                      </a:r>
                    </a:p>
                  </a:txBody>
                  <a:tcPr marL="9525" marR="9525" marT="9525" marB="0" anchor="ctr"/>
                </a:tc>
              </a:tr>
              <a:tr h="317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потребительского рынка  в городском поселении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2018 – 2020 годы»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</a:tr>
              <a:tr h="47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"Совершенствование градостроительной деятельности для обеспечения устойчивого развития территории поселения  </a:t>
                      </a:r>
                      <a:r>
                        <a:rPr lang="ru-RU" sz="11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r>
                        <a:rPr lang="ru-RU" sz="115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50" dirty="0">
                          <a:latin typeface="Times New Roman" pitchFamily="18" charset="0"/>
                          <a:cs typeface="Times New Roman" pitchFamily="18" charset="0"/>
                        </a:rPr>
                        <a:t>на 2018 - 2020 года"</a:t>
                      </a:r>
                      <a:endParaRPr lang="ru-RU" sz="11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158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>
                          <a:latin typeface="Times New Roman" pitchFamily="18" charset="0"/>
                          <a:cs typeface="Times New Roman" pitchFamily="18" charset="0"/>
                        </a:rPr>
                        <a:t>непрограммные расходы</a:t>
                      </a:r>
                      <a:endParaRPr lang="ru-RU" sz="11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</a:t>
                      </a:r>
                    </a:p>
                  </a:txBody>
                  <a:tcPr marL="9525" marR="9525" marT="9525" marB="0" anchor="ctr"/>
                </a:tc>
              </a:tr>
              <a:tr h="158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50" b="1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5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190" marR="2519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111,0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104,1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114,4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97,5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99,4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b="1" dirty="0" smtClean="0">
                <a:solidFill>
                  <a:srgbClr val="000000"/>
                </a:solidFill>
                <a:latin typeface="Arial"/>
              </a:rPr>
              <a:t>Муниципальная программа "Развитие культуры и туризма в городском поселении Берёзово на 2014-2020 годы« (млн. руб.)</a:t>
            </a:r>
            <a:br>
              <a:rPr lang="ru-RU" sz="2000" b="1" dirty="0" smtClean="0">
                <a:solidFill>
                  <a:srgbClr val="000000"/>
                </a:solidFill>
                <a:latin typeface="Arial"/>
              </a:rPr>
            </a:b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038600" y="4200650"/>
          <a:ext cx="4679522" cy="197155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595194"/>
                <a:gridCol w="694776"/>
                <a:gridCol w="694776"/>
                <a:gridCol w="694776"/>
              </a:tblGrid>
              <a:tr h="600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 муниципальной</a:t>
                      </a:r>
                      <a:r>
                        <a:rPr lang="ru-RU" sz="1300" b="1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</a:p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</a:p>
                    <a:p>
                      <a:pPr algn="ctr" fontAlgn="ctr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3708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</a:t>
                      </a:r>
                      <a:r>
                        <a:rPr lang="ru-RU" sz="13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культурных мероприятий в области сохранения и развития культурного наследия народов проживающих на территории района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1295400"/>
            <a:ext cx="3733800" cy="25146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Целевые показатели:</a:t>
            </a:r>
          </a:p>
          <a:p>
            <a:pPr algn="just"/>
            <a:r>
              <a:rPr lang="ru-RU" sz="1400" dirty="0" smtClean="0"/>
              <a:t>      1. Увеличение количества посетителей культурно–</a:t>
            </a:r>
            <a:r>
              <a:rPr lang="ru-RU" sz="1400" dirty="0" err="1" smtClean="0"/>
              <a:t>досуговых</a:t>
            </a:r>
            <a:r>
              <a:rPr lang="ru-RU" sz="1400" dirty="0" smtClean="0"/>
              <a:t> мероприятий, организованных муниципальными культурно–</a:t>
            </a:r>
            <a:r>
              <a:rPr lang="ru-RU" sz="1400" dirty="0" err="1" smtClean="0"/>
              <a:t>досуговыми</a:t>
            </a:r>
            <a:r>
              <a:rPr lang="ru-RU" sz="1400" dirty="0" smtClean="0"/>
              <a:t> учреждениями  с 3400  до 3500.</a:t>
            </a:r>
          </a:p>
          <a:p>
            <a:pPr algn="just"/>
            <a:r>
              <a:rPr lang="ru-RU" sz="1400" dirty="0" smtClean="0"/>
              <a:t>      2. Увеличение количества объектов историко-культурного наследия, на которых ведутся работы по их сохранению с 0 до 4 единиц.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3945058"/>
            <a:ext cx="2802531" cy="253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295400"/>
            <a:ext cx="4572000" cy="2901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BD2C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Arial"/>
              </a:rPr>
              <a:t>Муниципальная программа «Содействие занятости населения в городском поселении Берёзово на 2014-2020 годы» (млн.руб.)</a:t>
            </a:r>
            <a:br>
              <a:rPr lang="ru-RU" sz="2000" b="1" dirty="0" smtClean="0">
                <a:solidFill>
                  <a:srgbClr val="000000"/>
                </a:solidFill>
                <a:latin typeface="Arial"/>
              </a:rPr>
            </a:b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86200" y="2590800"/>
          <a:ext cx="4679522" cy="25908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595194"/>
                <a:gridCol w="694776"/>
                <a:gridCol w="694776"/>
                <a:gridCol w="694776"/>
              </a:tblGrid>
              <a:tr h="1200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 муниципальной</a:t>
                      </a:r>
                      <a:r>
                        <a:rPr lang="ru-RU" sz="1400" b="1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</a:p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  <a:p>
                      <a:pPr algn="ctr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36" marR="9036" marT="9036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3901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Содействие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улучшению положения на рынке труда не занятых трудовой  деятельностью и безработных граждан"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6 ,1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81000" y="1752600"/>
            <a:ext cx="2590800" cy="3200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Целевые показатели: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1) Сокращение численности  зарегистрированных безработных граждан с 132 чел. до 123 чел. к 2020 году;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2) Снижение  уровня зарегистрированной безработицы с 2,6% до 2,50% к 2020 году;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3) Снижение коэффициента напряженности на рынке труда с 3 до 2,3 чел./вакансию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31746" name="Picture 2" descr="Картинки по запросу занято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8100" y="1447800"/>
            <a:ext cx="4686300" cy="1066800"/>
          </a:xfrm>
          <a:prstGeom prst="rect">
            <a:avLst/>
          </a:prstGeom>
          <a:noFill/>
        </p:spPr>
      </p:pic>
      <p:pic>
        <p:nvPicPr>
          <p:cNvPr id="31748" name="Picture 4" descr="Картинки по запросу занят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181600"/>
            <a:ext cx="1943100" cy="14508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315200" cy="9144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Муниципальная программа "Развитие жилищно-коммунального комплекса и повышение энергетической эффективности в городском поселении Берёзово на 2014 – 2020 годы» (млн.руб.)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1752600"/>
            <a:ext cx="2743200" cy="441960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показатели :</a:t>
            </a:r>
          </a:p>
          <a:p>
            <a:pPr indent="-3600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1)сокращение  количества аварийного жилья с 18 домов </a:t>
            </a:r>
          </a:p>
          <a:p>
            <a:pPr indent="-3600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3 домов  к 2020 году;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2) ежегодная замена ветхих муниципальных сетей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тепловодоснабжения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водоотведения с 159 м/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1215 м/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 2020 году.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124200" y="1397000"/>
          <a:ext cx="5410200" cy="530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 descr="strelka12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7000" y="3505200"/>
            <a:ext cx="762000" cy="1066800"/>
          </a:xfrm>
          <a:prstGeom prst="rect">
            <a:avLst/>
          </a:prstGeom>
        </p:spPr>
      </p:pic>
      <p:pic>
        <p:nvPicPr>
          <p:cNvPr id="32770" name="Picture 2" descr="Картинки по запросу жкх логотип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76200"/>
            <a:ext cx="1143000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077200" cy="685800"/>
          </a:xfr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ru-RU" sz="2600" b="1" cap="none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рамках программы в 2018 году планируется проведение следующих работ:</a:t>
            </a:r>
            <a:endParaRPr lang="ru-RU" sz="2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52400" y="838200"/>
          <a:ext cx="8458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05800" cy="914400"/>
          </a:xfr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«Обеспечение прав и законных интересов населения городского поселения Берёзово отдельных сферах жизнедеятельности  в 2014-2020 годы»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8600" y="1143000"/>
            <a:ext cx="4572000" cy="32004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1. Увеличение участия в мероприятиях по охране общественного порядка членов добровольного народного формирования, (часов).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Уменьшение доли уличных преступлений в числе зарегистрированных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общеуголовных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преступлений с 24,7% до 23,7%.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Увеличение доли подростков и молодежи в возрасте от 11 до 30 лет, принимающих участие в ежегодно проводимых профилактических мероприятиях в сфере незаконного оборота и потребления наркотических средств и психотропных веществ по отношению к общей численности указанной категории лиц, проживающих на территории городского поселения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304800" y="4495800"/>
          <a:ext cx="73914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Блок-схема: процесс 14"/>
          <p:cNvSpPr/>
          <p:nvPr/>
        </p:nvSpPr>
        <p:spPr>
          <a:xfrm>
            <a:off x="304800" y="1600200"/>
            <a:ext cx="3352800" cy="1143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300000" lon="21593999" rev="0"/>
              </a:camera>
              <a:lightRig rig="sunset" dir="t">
                <a:rot lat="0" lon="0" rev="0"/>
              </a:lightRig>
            </a:scene3d>
            <a:sp3d prstMaterial="matte">
              <a:bevelT w="0"/>
            </a:sp3d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Направление расходов муниципальной программы: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" name="Рисунок 16" descr="w256h2561346685452ArrowLef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1409700" y="2171700"/>
            <a:ext cx="1219200" cy="2819400"/>
          </a:xfrm>
          <a:prstGeom prst="rect">
            <a:avLst/>
          </a:prstGeom>
        </p:spPr>
      </p:pic>
      <p:pic>
        <p:nvPicPr>
          <p:cNvPr id="35844" name="Picture 4" descr="Картинки по запросу народные дружины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5181600"/>
            <a:ext cx="1846118" cy="1504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914400"/>
          </a:xfr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Муниципальная программа «Защита населения и территорий от чрезвычайных ситуаций, обеспечение пожарной безопасности в городском поселении Берёзово на 2014-2020 годы» (млн.руб.)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1295400"/>
            <a:ext cx="2743200" cy="441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Целевые показатели муниципальной программы: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Рост доли обеспечения требуемого уровня пожарной безопасности, в общем количестве населенных пунктов городского поселения,  от 66%  до 68%.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Сохранение доли оповещаемого населения от общего числа жителей городского поселения на уровне 89%.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2667000" y="1371600"/>
          <a:ext cx="5562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Картинки по запросу пожарная безопасност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2743200"/>
            <a:ext cx="1219200" cy="898358"/>
          </a:xfrm>
          <a:prstGeom prst="rect">
            <a:avLst/>
          </a:prstGeom>
          <a:noFill/>
        </p:spPr>
      </p:pic>
      <p:sp>
        <p:nvSpPr>
          <p:cNvPr id="13" name="Блок-схема: процесс 12"/>
          <p:cNvSpPr/>
          <p:nvPr/>
        </p:nvSpPr>
        <p:spPr>
          <a:xfrm rot="16200000">
            <a:off x="2592324" y="3656077"/>
            <a:ext cx="3962400" cy="460248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Направление расходов средств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15962"/>
          </a:xfr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Муниципальная программа «Развитие потребительского рынка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 в городском поселении </a:t>
            </a:r>
            <a:r>
              <a:rPr lang="ru-RU" sz="1800" b="1" dirty="0" err="1" smtClean="0">
                <a:solidFill>
                  <a:schemeClr val="tx1"/>
                </a:solidFill>
              </a:rPr>
              <a:t>Берёзово</a:t>
            </a:r>
            <a:r>
              <a:rPr lang="ru-RU" sz="1800" b="1" dirty="0" smtClean="0">
                <a:solidFill>
                  <a:schemeClr val="tx1"/>
                </a:solidFill>
              </a:rPr>
              <a:t> на 2018 - 2020 годы» (млн.руб.)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257800" y="889000"/>
          <a:ext cx="33528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457200" y="1981200"/>
          <a:ext cx="5562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52400" y="2286000"/>
            <a:ext cx="2362200" cy="3048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финансовой поддержки юридическим лицам, индивидуальным предпринимателям, осуществляющим деятельность в  сфере хлебопечения в сельских населенных пунктах городского поселения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81600" y="5228272"/>
            <a:ext cx="3505200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В рамках программы планируются расходы  на предоставление субсидий</a:t>
            </a:r>
          </a:p>
          <a:p>
            <a:r>
              <a:rPr lang="ru-RU" dirty="0" smtClean="0"/>
              <a:t> по убыткам на хлебопечение Березовскому ППО.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3400" y="914400"/>
            <a:ext cx="3733800" cy="914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Направление расходов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44" name="Picture 4" descr="https://wallbox.ru/wallpapers/main/201242/eda-ef93be6ce49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5378855"/>
            <a:ext cx="2057400" cy="1402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391400" cy="715962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транспортной системы городского поселения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 на 2014-2020 годы (млн.руб.)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651000"/>
          <a:ext cx="3276600" cy="520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6866" name="Picture 2" descr="Картинки по запросу развитие транспорт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76200"/>
            <a:ext cx="1399494" cy="1295400"/>
          </a:xfrm>
          <a:prstGeom prst="rect">
            <a:avLst/>
          </a:prstGeom>
          <a:noFill/>
        </p:spPr>
      </p:pic>
      <p:graphicFrame>
        <p:nvGraphicFramePr>
          <p:cNvPr id="13" name="Схема 12"/>
          <p:cNvGraphicFramePr/>
          <p:nvPr/>
        </p:nvGraphicFramePr>
        <p:xfrm>
          <a:off x="3657600" y="2438400"/>
          <a:ext cx="4876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3657600" y="1371600"/>
            <a:ext cx="4876800" cy="76200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2056606" y="1371600"/>
            <a:ext cx="457994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5752306" y="1256506"/>
            <a:ext cx="228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286000" y="1143000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3924300" y="1028700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419600" y="21336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019800" y="21336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696200" y="21336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391400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муниципального управления в городском поселении Берёзово на 2014-2020 годы» (млн.руб.)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90600" y="2819400"/>
            <a:ext cx="6705600" cy="609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Направления расходов муниципальной программы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977900" y="3657601"/>
          <a:ext cx="6718300" cy="2666999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725869"/>
                <a:gridCol w="997477"/>
                <a:gridCol w="997477"/>
                <a:gridCol w="997477"/>
              </a:tblGrid>
              <a:tr h="530439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072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</a:t>
                      </a:r>
                      <a:r>
                        <a:rPr lang="ru-RU" sz="16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органов местного самоуправления </a:t>
                      </a:r>
                      <a:r>
                        <a:rPr lang="ru-RU" sz="1600" u="none" strike="noStrik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гп</a:t>
                      </a:r>
                      <a:r>
                        <a:rPr lang="ru-RU" sz="16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600" u="none" strike="noStrik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Берёзово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89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деятельности </a:t>
                      </a:r>
                      <a:endParaRPr lang="ru-RU" sz="160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МКУ </a:t>
                      </a:r>
                      <a:r>
                        <a:rPr lang="ru-RU" sz="16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"АГПБ ХЭС"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839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12,83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28600" y="1143000"/>
            <a:ext cx="83058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Целевой показатель муниципальной программы:</a:t>
            </a:r>
          </a:p>
          <a:p>
            <a:pPr algn="just"/>
            <a:r>
              <a:rPr lang="ru-RU" sz="1400" dirty="0" smtClean="0"/>
              <a:t>Выполнения полномочий и функций органов местного </a:t>
            </a:r>
          </a:p>
          <a:p>
            <a:pPr algn="just"/>
            <a:r>
              <a:rPr lang="ru-RU" sz="1400" dirty="0" smtClean="0"/>
              <a:t>самоуправления городского поселения </a:t>
            </a:r>
            <a:r>
              <a:rPr lang="ru-RU" sz="1400" dirty="0" err="1" smtClean="0"/>
              <a:t>Берёзово</a:t>
            </a:r>
            <a:endParaRPr lang="ru-RU" sz="1400" dirty="0" smtClean="0"/>
          </a:p>
          <a:p>
            <a:pPr algn="just"/>
            <a:r>
              <a:rPr lang="ru-RU" sz="1400" dirty="0" smtClean="0"/>
              <a:t> и подведомственного учреждения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Картинки по запросу ц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143000"/>
            <a:ext cx="2057400" cy="1143000"/>
          </a:xfrm>
          <a:prstGeom prst="rect">
            <a:avLst/>
          </a:prstGeom>
          <a:noFill/>
        </p:spPr>
      </p:pic>
      <p:pic>
        <p:nvPicPr>
          <p:cNvPr id="39940" name="Picture 4" descr="Картинки по запросу муниципальное управл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76200"/>
            <a:ext cx="1045030" cy="914400"/>
          </a:xfrm>
          <a:prstGeom prst="rect">
            <a:avLst/>
          </a:prstGeom>
          <a:noFill/>
        </p:spPr>
      </p:pic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3" name="Рисунок 22" descr="Без названия (2).png"/>
          <p:cNvPicPr>
            <a:picLocks noChangeAspect="1"/>
          </p:cNvPicPr>
          <p:nvPr/>
        </p:nvPicPr>
        <p:blipFill>
          <a:blip r:embed="rId5" cstate="print"/>
          <a:srcRect r="82988"/>
          <a:stretch>
            <a:fillRect/>
          </a:stretch>
        </p:blipFill>
        <p:spPr>
          <a:xfrm>
            <a:off x="381000" y="2819400"/>
            <a:ext cx="390525" cy="4038600"/>
          </a:xfrm>
          <a:prstGeom prst="rect">
            <a:avLst/>
          </a:prstGeom>
        </p:spPr>
      </p:pic>
      <p:pic>
        <p:nvPicPr>
          <p:cNvPr id="24" name="Рисунок 23" descr="Без названия (2).png"/>
          <p:cNvPicPr>
            <a:picLocks noChangeAspect="1"/>
          </p:cNvPicPr>
          <p:nvPr/>
        </p:nvPicPr>
        <p:blipFill>
          <a:blip r:embed="rId5" cstate="print"/>
          <a:srcRect r="82988"/>
          <a:stretch>
            <a:fillRect/>
          </a:stretch>
        </p:blipFill>
        <p:spPr>
          <a:xfrm flipH="1">
            <a:off x="7924800" y="2819400"/>
            <a:ext cx="3810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городского поселения Берёзово на 2014-2020 годы»  (млн.руб.)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00" y="1166336"/>
            <a:ext cx="4038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28600" y="2027328"/>
            <a:ext cx="4038600" cy="39241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dirty="0" smtClean="0"/>
              <a:t>1. Увеличение протяженности освещенных улиц, с 71,4 до 75,9 километров;</a:t>
            </a:r>
          </a:p>
          <a:p>
            <a:pPr algn="just"/>
            <a:r>
              <a:rPr lang="ru-RU" sz="1400" dirty="0" smtClean="0"/>
              <a:t>2. Увеличение количества установленных светильников с 1140 до 1430 единиц;</a:t>
            </a:r>
          </a:p>
          <a:p>
            <a:pPr algn="just"/>
            <a:r>
              <a:rPr lang="ru-RU" sz="1400" dirty="0" smtClean="0"/>
              <a:t>3. Увеличение количества высаженных деревьев, кустарников, цветов с 500 до 750 единиц;</a:t>
            </a:r>
          </a:p>
          <a:p>
            <a:pPr algn="just"/>
            <a:r>
              <a:rPr lang="ru-RU" sz="1400" dirty="0" smtClean="0"/>
              <a:t>4. Снижение количества захоронений не соответствующих нормативным требованиям с 32 до 0 единиц;</a:t>
            </a:r>
          </a:p>
          <a:p>
            <a:pPr algn="just"/>
            <a:r>
              <a:rPr lang="ru-RU" sz="1400" dirty="0" smtClean="0"/>
              <a:t>5. Снижение количества несанкционированных свалок с 4 до 0 единиц;</a:t>
            </a:r>
          </a:p>
          <a:p>
            <a:pPr algn="just"/>
            <a:r>
              <a:rPr lang="ru-RU" sz="1400" dirty="0" smtClean="0"/>
              <a:t>6. Увеличение количества детских площадок соответствующих нормам действующего законодательства с 7 до 13 единиц;</a:t>
            </a:r>
          </a:p>
          <a:p>
            <a:pPr algn="just"/>
            <a:r>
              <a:rPr lang="ru-RU" sz="1400" dirty="0" smtClean="0"/>
              <a:t>7. Увеличение протяженности пешеходной части улиц, площадей, парков, дворовых территорий с 21,2 до 26,5 километров.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9" name="Picture 5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981200"/>
            <a:ext cx="986117" cy="761999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5410200" y="1905000"/>
            <a:ext cx="320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Обеспечение населенных пунктов поселения уличным освещением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(2018 год – 5,0; 2019 год – 8,0;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2020 год – 4,0)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1" name="Picture 7" descr="Картинки по запросу места захорон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1" y="2971800"/>
            <a:ext cx="990599" cy="762000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5410200" y="3088957"/>
            <a:ext cx="32766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Содержание мест захоронения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(2018 год – 1,4; 2019 год – 1,0;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2020 год – 1,0)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86400" y="3927157"/>
            <a:ext cx="3276600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организации работ, направленных на ликвидацию несанкционированных свалок, вывоз мусора и прочих работ по содержанию территории поселения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(2018 год – 0,5;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2019 год – 0,5; 2020 год – 0,5)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3" name="Picture 9" descr="Картинки по запросу вывоз тб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4038600"/>
            <a:ext cx="1219200" cy="1087694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5486400" y="5321350"/>
            <a:ext cx="3276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содержанию муниципального имущества, проведение работ по комплексному благоустройству территории  поселения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(2018 год – 9,8; 2019 год – 7,0; </a:t>
            </a: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2020 год –  5,4)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5" name="Picture 11" descr="Картинки по запросу Благоустройство территории городского поселен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71975" y="5405890"/>
            <a:ext cx="1114425" cy="1071110"/>
          </a:xfrm>
          <a:prstGeom prst="rect">
            <a:avLst/>
          </a:prstGeom>
          <a:noFill/>
        </p:spPr>
      </p:pic>
      <p:sp>
        <p:nvSpPr>
          <p:cNvPr id="29" name="Скругленная прямоугольная выноска 28"/>
          <p:cNvSpPr/>
          <p:nvPr/>
        </p:nvSpPr>
        <p:spPr>
          <a:xfrm>
            <a:off x="4419600" y="1219200"/>
            <a:ext cx="4495800" cy="612648"/>
          </a:xfrm>
          <a:prstGeom prst="wedgeRoundRectCallou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Направление расходов муниципальной программы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52400" y="76200"/>
            <a:ext cx="8534400" cy="6731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программы планируются проведение следующих работ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нергоснабжение и содержание систем наружного освещения на территории городского поселения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Берёзово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содержание мест захоронения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пгт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Берёзово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прием и захоронение ТБО;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аренда транспорта по вывозу мусора;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ликвидация несанкционированных свалок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водоохранная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зона ул.Чкалова);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отлов и содержание безнадзорных животных;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ремонт мемориала «Вечный огонь»;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поставка и транспортировка природного газа «Вечный огонь», обслуживание газового оборудования;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ремонт (углубление) водоотводных канав (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ул. Шмидта, ул. Разведчиков, ул. Центральная);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строительство тротуаров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(ул.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Быстрицкого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182 м/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ул. Разведчиков – 232 м/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ул.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Берсенева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(участки от ул.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Дуркина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ул. Чкалова, от ул. Путилова до ул. Астраханцева) – 145 м/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ул. Путилова -ул. Чкалова (до ул. Шнейдер) – 1041 м/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планирование расходов в рамках инициативного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бюджетирования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развитие исторических и иных местных традиций– 400,0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тыс. рублей, в т.ч.– д.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Шайтанка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300,0 тыс. рублей; д.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Демино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выполнение кадастровых работ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оформление документов для приемки неучтенного имущества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устройство снежного городка;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оформление документов для снятия государственного кадастрового учета объектов недвижимости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приобретение и установка детской площадки ул. Молодежная д. 13 корпус 2;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ремонт пешеходного моста ул. Аэропорт.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8382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/>
          </a:sp3d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«Формирование современной городской среды муниципального образования городского поселения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2018 - 2022 годы» (млн.руб.)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00" y="2938046"/>
            <a:ext cx="4038600" cy="338554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Целевые показатели программы: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2" name="AutoShape 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4" name="AutoShape 8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6" name="AutoShape 10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48" name="AutoShape 12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0" name="AutoShape 14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952" name="AutoShape 16" descr="Картинки по запросу фигурные скоб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28600" y="3276600"/>
            <a:ext cx="4038600" cy="3493264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Увеличение количества и площади благоустроенных дворовых территорий с 15 до 16 единиц; с 21149 до 22855 квадратных метров;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Увеличение доли благоустроенных дворовых территорий от общего количества дворовых территорий с 20,6 до 26,1 процентов;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Увеличение охвата населения благоустроенными дворовыми территориями (доля населения, проживающего в жилом фонде с благоустроенными дворовыми территориями от общей численности населения) с 51,2 до 65,7 процентов.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Увеличение объема трудового участия заинтересованных лиц в выполнении минимального перечня работ по благоустройству дворовых территорий с 0 до 600 человеко-часов.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600" y="1219200"/>
            <a:ext cx="3733800" cy="1569660"/>
          </a:xfrm>
          <a:prstGeom prst="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Благоустройство дворовых территорий муниципального образования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Берёзово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2018 год – 13,7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2019 год – 5,6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2020 год – 5,6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181600" y="1219200"/>
            <a:ext cx="3429000" cy="1600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б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лагоустройство дворовых территории по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ул. Астраханцева 31; ул. Ленина 48; ул. Газопромысловая 3; ул. Путилова 39; ул.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Дуркина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13;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9850" algn="l"/>
                <a:tab pos="3870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лагоустройство общественных территорий (строительство парковки 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районе детского сада «Кораблик»)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11" name="Picture 7" descr="https://im0-tub-ru.yandex.net/i?id=4f1fafc427f7e6c60ef0c71d1fa22c67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971800"/>
            <a:ext cx="4267200" cy="3581400"/>
          </a:xfrm>
          <a:prstGeom prst="rect">
            <a:avLst/>
          </a:prstGeom>
          <a:noFill/>
        </p:spPr>
      </p:pic>
      <p:pic>
        <p:nvPicPr>
          <p:cNvPr id="47113" name="Picture 9" descr="http://www.clipartsfree.net/vector/large/tango_left_arrow_blue_Vector_Clipar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3886199" y="1295400"/>
            <a:ext cx="1273143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https://st.depositphotos.com/1005920/2066/i/950/depositphotos_20668231-stock-photo-arrow-right-green-circle-glos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352800"/>
            <a:ext cx="914400" cy="914400"/>
          </a:xfrm>
          <a:prstGeom prst="rect">
            <a:avLst/>
          </a:prstGeom>
          <a:noFill/>
        </p:spPr>
      </p:pic>
      <p:pic>
        <p:nvPicPr>
          <p:cNvPr id="48131" name="Picture 3" descr="https://st.depositphotos.com/1000335/2704/i/950/depositphotos_27041155-stock-photo-arrow-right-icon-glossy-blu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237" y="1905000"/>
            <a:ext cx="868363" cy="8683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  <a:blipFill>
            <a:blip r:embed="rId4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ctr"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«Содействие развитию градостроительной деятельности городского поселения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2016 - 2020годы» (млн.руб.)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914400" y="1828800"/>
            <a:ext cx="3810000" cy="1143000"/>
          </a:xfrm>
          <a:prstGeom prst="plaque">
            <a:avLst/>
          </a:prstGeom>
          <a:ln w="28575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инженерных изысканий и обосновывающих документов для подготовки документов территориального планирования и документации по планировке территории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914400" y="3200400"/>
            <a:ext cx="3886200" cy="1219200"/>
          </a:xfrm>
          <a:prstGeom prst="plaque">
            <a:avLst/>
          </a:prstGeom>
          <a:ln w="28575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изменений в генеральный  план и правила землепользования и застройки п.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Берёзово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с. Теги, 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Шайтанка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Устрем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Деминская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Пугоры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990600" y="2895600"/>
            <a:ext cx="3124200" cy="533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92D050"/>
            </a:solidFill>
          </a:ln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Направление расходов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62600" y="1828800"/>
            <a:ext cx="2895600" cy="10668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2018 год – 1,9</a:t>
            </a:r>
          </a:p>
          <a:p>
            <a:pPr algn="ctr"/>
            <a:r>
              <a:rPr lang="ru-RU" dirty="0" smtClean="0"/>
              <a:t>2019 год – 1,9</a:t>
            </a:r>
          </a:p>
          <a:p>
            <a:pPr algn="ctr"/>
            <a:r>
              <a:rPr lang="ru-RU" dirty="0" smtClean="0"/>
              <a:t>2020 год – 1,9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62600" y="3200400"/>
            <a:ext cx="2895600" cy="10668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2018 год – 0,1</a:t>
            </a:r>
          </a:p>
          <a:p>
            <a:pPr algn="ctr"/>
            <a:r>
              <a:rPr lang="ru-RU" dirty="0" smtClean="0"/>
              <a:t>2019 год – 0,1</a:t>
            </a:r>
          </a:p>
          <a:p>
            <a:pPr algn="ctr"/>
            <a:r>
              <a:rPr lang="ru-RU" dirty="0" smtClean="0"/>
              <a:t>2020 год – 0,1</a:t>
            </a:r>
            <a:endParaRPr lang="ru-RU" dirty="0"/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152400" y="5350639"/>
            <a:ext cx="8534400" cy="14773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1.Обеспеченность населенных пунктов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Берёзово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генеральными планами, соответствующими действующему законодательству до 100%.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Обеспеченность населенных пунктов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Берёзово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правилами землепользования и застройки, соответствующими действующему законодательству, с 30% до 100%.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Наличие сведений о границах населенных пунктов территориальных зонах и иных зонах  в государственном кадастре недвижимости, с 5 до 400 единиц.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Выноска 1 12"/>
          <p:cNvSpPr/>
          <p:nvPr/>
        </p:nvSpPr>
        <p:spPr>
          <a:xfrm>
            <a:off x="2209800" y="4721352"/>
            <a:ext cx="4343400" cy="612648"/>
          </a:xfrm>
          <a:prstGeom prst="borderCallout1">
            <a:avLst>
              <a:gd name="adj1" fmla="val 48254"/>
              <a:gd name="adj2" fmla="val 235"/>
              <a:gd name="adj3" fmla="val 102087"/>
              <a:gd name="adj4" fmla="val -47145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Целевые показатели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>
            <a:stCxn id="13" idx="0"/>
          </p:cNvCxnSpPr>
          <p:nvPr/>
        </p:nvCxnSpPr>
        <p:spPr>
          <a:xfrm>
            <a:off x="6553200" y="5027676"/>
            <a:ext cx="2057400" cy="306324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https://zebra-tv.ru/upload/iblock/0ad/foto_moneys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81625"/>
            <a:ext cx="2860205" cy="14763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непрограммных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расходов бюджета городского поселения </a:t>
            </a:r>
            <a:r>
              <a:rPr lang="ru-RU" sz="2400" b="1" cap="none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Берёзово</a:t>
            </a:r>
            <a:r>
              <a:rPr lang="ru-RU" sz="2400" b="1" cap="none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304800" y="1524000"/>
          <a:ext cx="8382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7400" y="533400"/>
            <a:ext cx="6172200" cy="205359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</a:rPr>
              <a:t>Информация для контактов,     предложений и замечаний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286000" y="2743200"/>
            <a:ext cx="6172200" cy="3638550"/>
          </a:xfrm>
        </p:spPr>
        <p:txBody>
          <a:bodyPr>
            <a:normAutofit/>
          </a:bodyPr>
          <a:lstStyle/>
          <a:p>
            <a:pPr indent="542925" algn="r"/>
            <a:r>
              <a:rPr lang="ru-RU" dirty="0" smtClean="0">
                <a:latin typeface="Times New Roman" pitchFamily="18" charset="0"/>
              </a:rPr>
              <a:t>Адрес: ул. Астраханцева 54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пгт</a:t>
            </a:r>
            <a:r>
              <a:rPr lang="ru-RU" dirty="0" smtClean="0">
                <a:latin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</a:rPr>
              <a:t>Березово</a:t>
            </a:r>
            <a:r>
              <a:rPr lang="ru-RU" dirty="0" smtClean="0">
                <a:latin typeface="Times New Roman" pitchFamily="18" charset="0"/>
              </a:rPr>
              <a:t>,  628140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пн</a:t>
            </a:r>
            <a:r>
              <a:rPr lang="en-US" dirty="0" smtClean="0">
                <a:latin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</a:rPr>
              <a:t> с 9 до 18</a:t>
            </a:r>
          </a:p>
          <a:p>
            <a:pPr indent="542925" algn="r"/>
            <a:r>
              <a:rPr lang="ru-RU" dirty="0" err="1" smtClean="0">
                <a:latin typeface="Times New Roman" pitchFamily="18" charset="0"/>
              </a:rPr>
              <a:t>вт-пт</a:t>
            </a:r>
            <a:r>
              <a:rPr lang="en-US" dirty="0" smtClean="0">
                <a:latin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</a:rPr>
              <a:t> с 9 до 17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перерыв с </a:t>
            </a:r>
            <a:r>
              <a:rPr lang="en-US" dirty="0" smtClean="0">
                <a:latin typeface="Times New Roman" pitchFamily="18" charset="0"/>
              </a:rPr>
              <a:t>13-14</a:t>
            </a:r>
            <a:endParaRPr lang="ru-RU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тел/факс: (34674) 2-19-68</a:t>
            </a: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2-17-38</a:t>
            </a:r>
            <a:endParaRPr lang="en-US" dirty="0" smtClean="0">
              <a:latin typeface="Times New Roman" pitchFamily="18" charset="0"/>
            </a:endParaRPr>
          </a:p>
          <a:p>
            <a:pPr indent="542925" algn="r"/>
            <a:r>
              <a:rPr lang="ru-RU" dirty="0" smtClean="0">
                <a:latin typeface="Times New Roman" pitchFamily="18" charset="0"/>
              </a:rPr>
              <a:t>                  (34674) 2-19-30</a:t>
            </a:r>
          </a:p>
          <a:p>
            <a:pPr indent="542925" algn="r"/>
            <a:r>
              <a:rPr lang="en-US" dirty="0" smtClean="0">
                <a:latin typeface="Times New Roman" pitchFamily="18" charset="0"/>
              </a:rPr>
              <a:t>e-mail: </a:t>
            </a:r>
            <a:r>
              <a:rPr lang="en-US" u="sng" dirty="0" smtClean="0">
                <a:latin typeface="Times New Roman" pitchFamily="18" charset="0"/>
              </a:rPr>
              <a:t>Komfin@berezovo.ru</a:t>
            </a:r>
            <a:endParaRPr lang="ru-RU" u="sng" dirty="0" smtClean="0">
              <a:latin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0182" name="Picture 6" descr="https://diginomica.com/wp-content/uploads/2014/10/moderncusto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"/>
            <a:ext cx="6629400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4928</TotalTime>
  <Words>3548</Words>
  <Application>Microsoft Office PowerPoint</Application>
  <PresentationFormat>Экран (4:3)</PresentationFormat>
  <Paragraphs>808</Paragraphs>
  <Slides>33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Эркер</vt:lpstr>
      <vt:lpstr>Проект бюджета городского поселения Берёзово на 2018 год и плановый период  2019 и 2020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 Муниципальная программа "Развитие культуры и туризма в городском поселении Берёзово на 2014-2020 годы« (млн. руб.) </vt:lpstr>
      <vt:lpstr>Муниципальная программа «Содействие занятости населения в городском поселении Берёзово на 2014-2020 годы» (млн.руб.) </vt:lpstr>
      <vt:lpstr>                                              Муниципальная программа "Развитие жилищно-коммунального комплекса и повышение энергетической эффективности в городском поселении Берёзово на 2014 – 2020 годы» (млн.руб.)</vt:lpstr>
      <vt:lpstr>В рамках программы в 2018 году планируется проведение следующих работ:</vt:lpstr>
      <vt:lpstr>                                               Муниципальная программа «Обеспечение прав и законных интересов населения городского поселения Берёзово отдельных сферах жизнедеятельности  в 2014-2020 годы»</vt:lpstr>
      <vt:lpstr>                                             Муниципальная программа «Защита населения и территорий от чрезвычайных ситуаций, обеспечение пожарной безопасности в городском поселении Берёзово на 2014-2020 годы» (млн.руб.)</vt:lpstr>
      <vt:lpstr>Муниципальная программа «Развитие потребительского рынка  в городском поселении Берёзово на 2018 - 2020 годы» (млн.руб.)</vt:lpstr>
      <vt:lpstr>Развитие транспортной системы городского поселения  Берёзово на 2014-2020 годы (млн.руб.)</vt:lpstr>
      <vt:lpstr>Муниципальная программа «Повышение эффективности муниципального управления в городском поселении Берёзово на 2014-2020 годы» (млн.руб.)</vt:lpstr>
      <vt:lpstr>Муниципальная программа «Благоустройство территории городского поселения Берёзово на 2014-2020 годы»  (млн.руб.)</vt:lpstr>
      <vt:lpstr>Слайд 29</vt:lpstr>
      <vt:lpstr>Муниципальная программа «Формирование современной городской среды муниципального образования городского поселения Берёзово  на 2018 - 2022 годы» (млн.руб.)</vt:lpstr>
      <vt:lpstr>Муниципальная программа «Содействие развитию градостроительной деятельности городского поселения Берёзово 2016 - 2020годы» (млн.руб.)</vt:lpstr>
      <vt:lpstr>Структура непрограммных расходов бюджета городского поселения Берёзово (млн.руб.)</vt:lpstr>
      <vt:lpstr>Информация для контактов,     предложений и замечаний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городского поселения Берёзово на 2017 год и плановый период  2018 и 2019 годы</dc:title>
  <dc:creator>sitnikov</dc:creator>
  <cp:lastModifiedBy>sitnikov1</cp:lastModifiedBy>
  <cp:revision>358</cp:revision>
  <dcterms:created xsi:type="dcterms:W3CDTF">2016-12-19T05:28:09Z</dcterms:created>
  <dcterms:modified xsi:type="dcterms:W3CDTF">2017-12-04T04:09:52Z</dcterms:modified>
</cp:coreProperties>
</file>

<file path=userCustomization/customUI.xml><?xml version="1.0" encoding="utf-8"?>
<mso:customUI xmlns:mso="http://schemas.microsoft.com/office/2006/01/customui">
  <mso:ribbon>
    <mso:qat>
      <mso:documentControls>
        <mso:control idQ="mso:PictureInsertFromFilePowerPoint" visible="true"/>
        <mso:control idQ="mso:SlideLayoutGallery" visible="true"/>
        <mso:control idQ="mso:ObjectSendToBack" visible="true"/>
        <mso:control idQ="mso:ObjectBringToFront" visible="true"/>
        <mso:control idQ="mso:TextBoxInsert" visible="true"/>
        <mso:control idQ="mso:Spelling" visible="true"/>
        <mso:control idQ="mso:FileSave" visible="true"/>
        <mso:control idQ="mso:Redo" visible="true"/>
      </mso:documentControls>
    </mso:qat>
  </mso:ribbon>
</mso:customUI>
</file>